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7" r:id="rId3"/>
    <p:sldId id="256" r:id="rId4"/>
    <p:sldId id="258" r:id="rId5"/>
    <p:sldId id="260" r:id="rId6"/>
    <p:sldId id="259" r:id="rId7"/>
    <p:sldId id="262" r:id="rId8"/>
    <p:sldId id="263" r:id="rId9"/>
    <p:sldId id="264" r:id="rId10"/>
    <p:sldId id="261" r:id="rId11"/>
    <p:sldId id="266" r:id="rId12"/>
    <p:sldId id="265" r:id="rId13"/>
    <p:sldId id="267" r:id="rId14"/>
    <p:sldId id="269" r:id="rId15"/>
    <p:sldId id="270" r:id="rId16"/>
    <p:sldId id="268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64900DF-612A-49DD-A0DD-282015FF81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139D4-857C-4101-9930-72EBB4C6F1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997AE-1488-4980-BE35-609E8AD79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ED62F-BE0B-43B0-B147-50EB0C0EEB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CA86C-7D39-4F18-9B93-6F63741693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35581-B17C-4DB7-A6EB-3885E4D4A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49978-1450-47FC-90E3-85B04B8DC6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C4B4F-EF34-4DC6-991B-B401F0D368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50E51-F5F1-4AF4-91F1-01A2322CE8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4DE21-B92F-4013-99DC-E999DE0F12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7FCD3-FED2-4135-B648-376411B31C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4996509-BC91-4C94-8ECD-85192E0E0C9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59221"/>
            <a:ext cx="8712968" cy="5174035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 </a:t>
            </a:r>
          </a:p>
          <a:p>
            <a:pPr marL="0" indent="0" algn="ctr">
              <a:buNone/>
            </a:pPr>
            <a:r>
              <a:rPr lang="ru-RU" dirty="0"/>
              <a:t>Консультация - практикум: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/>
              <a:t>Интонационная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выразительность </a:t>
            </a:r>
          </a:p>
          <a:p>
            <a:pPr marL="0" indent="0" algn="ctr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</a:t>
            </a:r>
            <a:r>
              <a:rPr lang="ru-RU" dirty="0" smtClean="0"/>
              <a:t>речи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endParaRPr lang="ru-RU" dirty="0"/>
          </a:p>
          <a:p>
            <a:pPr marL="0" indent="0" algn="r">
              <a:buNone/>
            </a:pPr>
            <a:r>
              <a:rPr lang="ru-RU" sz="2400" dirty="0" smtClean="0"/>
              <a:t>Подготовила: Карпова С.П.</a:t>
            </a: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book02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575398"/>
            <a:ext cx="2522587" cy="15899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9461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357166"/>
            <a:ext cx="721523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ru-RU" altLang="ru-RU" sz="3200" b="1" i="1" dirty="0" smtClean="0">
                <a:solidFill>
                  <a:srgbClr val="CC3300"/>
                </a:solidFill>
              </a:rPr>
              <a:t>Дикция</a:t>
            </a:r>
            <a:r>
              <a:rPr lang="ru-RU" altLang="ru-RU" sz="3200" dirty="0" smtClean="0"/>
              <a:t> – отчетливость и правильность произношения отдельных звуков. Зависит от правильной и активной работы артикуляционного аппарата.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71802" y="3071810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/>
              <a:t> «А» (удивленно), </a:t>
            </a:r>
          </a:p>
          <a:p>
            <a:r>
              <a:rPr lang="ru-RU" sz="2800" dirty="0" smtClean="0"/>
              <a:t>«О» - (возмущенно), </a:t>
            </a:r>
          </a:p>
          <a:p>
            <a:r>
              <a:rPr lang="ru-RU" sz="2800" dirty="0" smtClean="0"/>
              <a:t>«У» - (недовольно), </a:t>
            </a:r>
          </a:p>
          <a:p>
            <a:r>
              <a:rPr lang="ru-RU" sz="2800" dirty="0" smtClean="0"/>
              <a:t>«И» - (радостно), </a:t>
            </a:r>
          </a:p>
          <a:p>
            <a:r>
              <a:rPr lang="ru-RU" sz="2800" dirty="0" smtClean="0"/>
              <a:t>«Ы» - (страшно).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285728"/>
            <a:ext cx="8229600" cy="626427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altLang="ru-RU" sz="2800" dirty="0" smtClean="0"/>
              <a:t> </a:t>
            </a:r>
            <a:r>
              <a:rPr lang="ru-RU" altLang="ru-RU" sz="2800" b="1" i="1" dirty="0" smtClean="0">
                <a:solidFill>
                  <a:srgbClr val="CC3300"/>
                </a:solidFill>
              </a:rPr>
              <a:t>Система упражнений по дикции включает:</a:t>
            </a:r>
            <a:endParaRPr lang="ru-RU" altLang="ru-RU" sz="2800" b="1" dirty="0" smtClean="0">
              <a:solidFill>
                <a:srgbClr val="CC3300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800" b="1" dirty="0" smtClean="0"/>
              <a:t>тренаж артикуляционного аппарата </a:t>
            </a:r>
            <a:r>
              <a:rPr lang="ru-RU" altLang="ru-RU" sz="2800" dirty="0" smtClean="0"/>
              <a:t>(артикуляционную гимнастику),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800" b="1" dirty="0" smtClean="0"/>
              <a:t>отработку гласных звуков,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800" b="1" dirty="0" smtClean="0"/>
              <a:t>отработку согласных звуков,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800" b="1" dirty="0" smtClean="0"/>
              <a:t>упражнения на сочетания тренируемого звука с гласными,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800" b="1" dirty="0" smtClean="0"/>
              <a:t>упражнения со словами, содержащими тренируемый звук,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800" b="1" dirty="0" smtClean="0"/>
              <a:t>упражнения на чтение коротких текстов, насыщенных тренируемым звуком,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800" b="1" dirty="0" smtClean="0"/>
              <a:t>упражнения с текстами скороговорок на данный звук,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800" b="1" dirty="0" smtClean="0"/>
              <a:t>чтение дикционно трудных текстов по произношению, темпу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857232"/>
            <a:ext cx="7126823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Хороша кашка. Да мала чашка.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Играй, играй, да дело знай!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Наш Филат не бывает виноват,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 Филата мама виновата.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14290"/>
            <a:ext cx="8358246" cy="6429420"/>
          </a:xfrm>
        </p:spPr>
        <p:txBody>
          <a:bodyPr/>
          <a:lstStyle/>
          <a:p>
            <a:r>
              <a:rPr lang="ru-RU" dirty="0" smtClean="0"/>
              <a:t> </a:t>
            </a:r>
          </a:p>
          <a:p>
            <a:r>
              <a:rPr lang="ru-RU" sz="2800" dirty="0" smtClean="0"/>
              <a:t>ИИ ИЭ ИА ИО ИУ ИЫ</a:t>
            </a:r>
          </a:p>
          <a:p>
            <a:r>
              <a:rPr lang="ru-RU" sz="2800" dirty="0" smtClean="0"/>
              <a:t>АИ АЭ АО АУ АЫ АА</a:t>
            </a:r>
          </a:p>
          <a:p>
            <a:r>
              <a:rPr lang="ru-RU" sz="2800" dirty="0" smtClean="0"/>
              <a:t>ОИ ОЭ ОА ОО ОУ ОЫ</a:t>
            </a:r>
          </a:p>
          <a:p>
            <a:endParaRPr lang="ru-RU" sz="2800" dirty="0" smtClean="0"/>
          </a:p>
          <a:p>
            <a:r>
              <a:rPr lang="ru-RU" sz="2800" dirty="0" smtClean="0"/>
              <a:t>ЕЕ ЕЯ ЕЁ</a:t>
            </a:r>
          </a:p>
          <a:p>
            <a:r>
              <a:rPr lang="ru-RU" sz="2800" dirty="0" smtClean="0"/>
              <a:t>ЯЁ ЯЯ ЯЁ</a:t>
            </a:r>
          </a:p>
          <a:p>
            <a:r>
              <a:rPr lang="ru-RU" sz="2800" dirty="0" smtClean="0"/>
              <a:t>ЮЕ ЮЯ ЮЁ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sz="2800" dirty="0" smtClean="0"/>
              <a:t>УАИ ОЭА ЭУА</a:t>
            </a:r>
          </a:p>
          <a:p>
            <a:r>
              <a:rPr lang="ru-RU" sz="2800" dirty="0" smtClean="0"/>
              <a:t>ОЕА ОЕА ОЕА</a:t>
            </a:r>
          </a:p>
          <a:p>
            <a:r>
              <a:rPr lang="ru-RU" sz="2800" dirty="0" smtClean="0"/>
              <a:t>ЫОЯ ЫОЯ ЫОЯ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E:\Documents and Settings\дом\Мои документы\рисунок\sun08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071545"/>
            <a:ext cx="2327374" cy="23741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428604"/>
            <a:ext cx="8229600" cy="59769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dirty="0" smtClean="0">
                <a:solidFill>
                  <a:srgbClr val="A50021"/>
                </a:solidFill>
              </a:rPr>
              <a:t>Логическая мелодия</a:t>
            </a:r>
            <a:r>
              <a:rPr lang="ru-RU" b="1" dirty="0" smtClean="0"/>
              <a:t> –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dirty="0" smtClean="0"/>
              <a:t>        движение голоса во время речи.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dirty="0" smtClean="0"/>
              <a:t>                </a:t>
            </a:r>
            <a:r>
              <a:rPr lang="ru-RU" sz="2400" b="1" dirty="0" smtClean="0"/>
              <a:t>повышение голоса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/>
              <a:t>                     понижение голоса.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/>
              <a:t>                                            ровное звучание голоса.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/>
              <a:t>Восходящая мелодия.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/>
              <a:t>Нисходящая мелодия.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/>
              <a:t>Восходяще-нисходящая мелодия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/>
              <a:t>Нисходяще-восходящая мелодия</a:t>
            </a:r>
          </a:p>
        </p:txBody>
      </p:sp>
      <p:sp>
        <p:nvSpPr>
          <p:cNvPr id="11268" name="Line 5"/>
          <p:cNvSpPr>
            <a:spLocks noChangeShapeType="1"/>
          </p:cNvSpPr>
          <p:nvPr/>
        </p:nvSpPr>
        <p:spPr bwMode="auto">
          <a:xfrm flipV="1">
            <a:off x="2051050" y="2276475"/>
            <a:ext cx="0" cy="574675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69" name="Line 6"/>
          <p:cNvSpPr>
            <a:spLocks noChangeShapeType="1"/>
          </p:cNvSpPr>
          <p:nvPr/>
        </p:nvSpPr>
        <p:spPr bwMode="auto">
          <a:xfrm>
            <a:off x="2051050" y="3357563"/>
            <a:ext cx="0" cy="6477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0" name="Line 7"/>
          <p:cNvSpPr>
            <a:spLocks noChangeShapeType="1"/>
          </p:cNvSpPr>
          <p:nvPr/>
        </p:nvSpPr>
        <p:spPr bwMode="auto">
          <a:xfrm>
            <a:off x="1908175" y="4581525"/>
            <a:ext cx="719138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1" name="Line 8"/>
          <p:cNvSpPr>
            <a:spLocks noChangeShapeType="1"/>
          </p:cNvSpPr>
          <p:nvPr/>
        </p:nvSpPr>
        <p:spPr bwMode="auto">
          <a:xfrm>
            <a:off x="2916238" y="4581525"/>
            <a:ext cx="719137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449262"/>
            <a:ext cx="8229600" cy="64087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b="1" dirty="0" smtClean="0">
                <a:solidFill>
                  <a:srgbClr val="A50021"/>
                </a:solidFill>
              </a:rPr>
              <a:t>Логическое ударение</a:t>
            </a:r>
            <a:r>
              <a:rPr lang="ru-RU" sz="2800" dirty="0" smtClean="0"/>
              <a:t> – выделение в речевом звене наиболее важного слова</a:t>
            </a:r>
          </a:p>
          <a:p>
            <a:pPr eaLnBrk="1" hangingPunct="1">
              <a:buFontTx/>
              <a:buNone/>
            </a:pPr>
            <a:r>
              <a:rPr lang="ru-RU" sz="2800" dirty="0" smtClean="0"/>
              <a:t>                        </a:t>
            </a:r>
            <a:r>
              <a:rPr lang="ru-RU" sz="2000" dirty="0" smtClean="0"/>
              <a:t>слова с незначительным ударением</a:t>
            </a:r>
          </a:p>
          <a:p>
            <a:pPr eaLnBrk="1" hangingPunct="1">
              <a:buFontTx/>
              <a:buNone/>
            </a:pPr>
            <a:r>
              <a:rPr lang="ru-RU" sz="2000" dirty="0" smtClean="0"/>
              <a:t>                                слова с логическим ударением</a:t>
            </a:r>
          </a:p>
          <a:p>
            <a:pPr eaLnBrk="1" hangingPunct="1">
              <a:buFontTx/>
              <a:buNone/>
            </a:pPr>
            <a:r>
              <a:rPr lang="ru-RU" sz="2000" dirty="0" smtClean="0"/>
              <a:t>                                слова со значительным </a:t>
            </a:r>
            <a:r>
              <a:rPr lang="ru-RU" sz="2000" dirty="0" err="1" smtClean="0"/>
              <a:t>логич.удар-м</a:t>
            </a:r>
            <a:endParaRPr lang="ru-RU" sz="2000" dirty="0" smtClean="0"/>
          </a:p>
          <a:p>
            <a:pPr eaLnBrk="1" hangingPunct="1">
              <a:buFontTx/>
              <a:buNone/>
            </a:pPr>
            <a:endParaRPr lang="ru-RU" sz="2000" dirty="0" smtClean="0"/>
          </a:p>
          <a:p>
            <a:pPr eaLnBrk="1" hangingPunct="1">
              <a:buFontTx/>
              <a:buNone/>
            </a:pPr>
            <a:r>
              <a:rPr lang="ru-RU" sz="2800" b="1" dirty="0" smtClean="0"/>
              <a:t>Логическое ударение </a:t>
            </a:r>
          </a:p>
          <a:p>
            <a:pPr eaLnBrk="1" hangingPunct="1">
              <a:buFontTx/>
              <a:buNone/>
            </a:pPr>
            <a:r>
              <a:rPr lang="ru-RU" sz="2800" b="1" dirty="0" smtClean="0"/>
              <a:t>                          </a:t>
            </a:r>
            <a:r>
              <a:rPr lang="ru-RU" sz="2400" b="1" dirty="0" smtClean="0"/>
              <a:t>- повышение голоса,</a:t>
            </a:r>
          </a:p>
          <a:p>
            <a:pPr eaLnBrk="1" hangingPunct="1">
              <a:buFontTx/>
              <a:buNone/>
            </a:pPr>
            <a:r>
              <a:rPr lang="ru-RU" sz="2400" b="1" dirty="0" smtClean="0"/>
              <a:t>                               - понижение голоса,</a:t>
            </a:r>
          </a:p>
          <a:p>
            <a:pPr eaLnBrk="1" hangingPunct="1">
              <a:buFontTx/>
              <a:buNone/>
            </a:pPr>
            <a:r>
              <a:rPr lang="ru-RU" sz="2400" b="1" dirty="0" smtClean="0"/>
              <a:t>                               - усиление голоса. </a:t>
            </a:r>
          </a:p>
          <a:p>
            <a:pPr eaLnBrk="1" hangingPunct="1">
              <a:buFontTx/>
              <a:buNone/>
            </a:pPr>
            <a:r>
              <a:rPr lang="ru-RU" sz="2400" b="1" dirty="0" smtClean="0"/>
              <a:t>             Реже – замедление или ослабление голоса. </a:t>
            </a:r>
          </a:p>
          <a:p>
            <a:pPr eaLnBrk="1" hangingPunct="1">
              <a:buFontTx/>
              <a:buNone/>
            </a:pPr>
            <a:r>
              <a:rPr lang="ru-RU" sz="2800" b="1" dirty="0" smtClean="0">
                <a:solidFill>
                  <a:srgbClr val="A50021"/>
                </a:solidFill>
              </a:rPr>
              <a:t>                 </a:t>
            </a:r>
          </a:p>
          <a:p>
            <a:pPr eaLnBrk="1" hangingPunct="1">
              <a:buFontTx/>
              <a:buNone/>
            </a:pPr>
            <a:r>
              <a:rPr lang="ru-RU" sz="2800" b="1" dirty="0" smtClean="0">
                <a:solidFill>
                  <a:srgbClr val="A50021"/>
                </a:solidFill>
              </a:rPr>
              <a:t>                </a:t>
            </a:r>
            <a:endParaRPr lang="ru-RU" sz="3600" b="1" dirty="0" smtClean="0">
              <a:solidFill>
                <a:srgbClr val="A50021"/>
              </a:solidFill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258888" y="1557338"/>
            <a:ext cx="1441450" cy="0"/>
          </a:xfrm>
          <a:prstGeom prst="line">
            <a:avLst/>
          </a:prstGeom>
          <a:noFill/>
          <a:ln w="38100">
            <a:solidFill>
              <a:srgbClr val="A5002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1331913" y="1989138"/>
            <a:ext cx="12954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2" name="Line 7"/>
          <p:cNvSpPr>
            <a:spLocks noChangeShapeType="1"/>
          </p:cNvSpPr>
          <p:nvPr/>
        </p:nvSpPr>
        <p:spPr bwMode="auto">
          <a:xfrm>
            <a:off x="1331913" y="2276475"/>
            <a:ext cx="1296987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3" name="Line 8"/>
          <p:cNvSpPr>
            <a:spLocks noChangeShapeType="1"/>
          </p:cNvSpPr>
          <p:nvPr/>
        </p:nvSpPr>
        <p:spPr bwMode="auto">
          <a:xfrm>
            <a:off x="1258888" y="2349500"/>
            <a:ext cx="1368425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1428736"/>
            <a:ext cx="8286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3200" dirty="0" smtClean="0"/>
              <a:t>Ожидаемый результат – свободное владение голосом, дыханием мимикой, жестами, выразительной интонацией</a:t>
            </a:r>
            <a:endParaRPr lang="ru-RU" dirty="0"/>
          </a:p>
        </p:txBody>
      </p:sp>
      <p:pic>
        <p:nvPicPr>
          <p:cNvPr id="5" name="Picture 4" descr="school10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00438"/>
            <a:ext cx="3048000" cy="300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«Говорить красиво» - это значит: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z="2800" dirty="0" smtClean="0"/>
              <a:t>Четко произносить звуки, правильно ставить ударения;</a:t>
            </a:r>
          </a:p>
          <a:p>
            <a:pPr lvl="0"/>
            <a:r>
              <a:rPr lang="ru-RU" sz="2800" dirty="0" smtClean="0"/>
              <a:t>Использовать в речи точные названия предметов, их частей, образные выражения;</a:t>
            </a:r>
          </a:p>
          <a:p>
            <a:pPr lvl="0"/>
            <a:r>
              <a:rPr lang="ru-RU" sz="2800" dirty="0" smtClean="0"/>
              <a:t>Оформлять предложения грамматически правильно;</a:t>
            </a:r>
          </a:p>
          <a:p>
            <a:pPr lvl="0"/>
            <a:r>
              <a:rPr lang="ru-RU" sz="2800" dirty="0" smtClean="0"/>
              <a:t>Добиваться эмоциональной выразительности речи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0100" y="1000108"/>
            <a:ext cx="7772400" cy="1470025"/>
          </a:xfrm>
        </p:spPr>
        <p:txBody>
          <a:bodyPr/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Посредством речи выражается эмоциональное отношение человека к тому, о чем он говорит, к кому обращается. Чем выразительнее речь, тем более она характеризует говорящего как личность и определяет его психологическое состояние»</a:t>
            </a:r>
            <a:br>
              <a:rPr lang="ru-RU" sz="3200" dirty="0" smtClean="0"/>
            </a:br>
            <a:r>
              <a:rPr lang="ru-RU" sz="3200" dirty="0" smtClean="0"/>
              <a:t>И.Ю. Кондратенко </a:t>
            </a:r>
            <a:endParaRPr lang="ru-RU" sz="32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214950"/>
            <a:ext cx="6400800" cy="42385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Интонационное оформление речи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четкость дикции</a:t>
            </a:r>
          </a:p>
          <a:p>
            <a:pPr>
              <a:buNone/>
            </a:pPr>
            <a:r>
              <a:rPr lang="ru-RU" dirty="0" smtClean="0"/>
              <a:t>логическое ударение</a:t>
            </a:r>
          </a:p>
          <a:p>
            <a:pPr>
              <a:buNone/>
            </a:pPr>
            <a:r>
              <a:rPr lang="ru-RU" dirty="0" smtClean="0"/>
              <a:t> чистоту звучания голоса</a:t>
            </a:r>
          </a:p>
          <a:p>
            <a:pPr>
              <a:buNone/>
            </a:pPr>
            <a:r>
              <a:rPr lang="ru-RU" dirty="0" smtClean="0"/>
              <a:t> лексическое богатство</a:t>
            </a:r>
          </a:p>
          <a:p>
            <a:pPr>
              <a:buNone/>
            </a:pPr>
            <a:r>
              <a:rPr lang="ru-RU" dirty="0" smtClean="0"/>
              <a:t>точное выражение мысли и эмоций.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357166"/>
            <a:ext cx="8229600" cy="4525963"/>
          </a:xfrm>
        </p:spPr>
        <p:txBody>
          <a:bodyPr/>
          <a:lstStyle/>
          <a:p>
            <a:pPr algn="ctr">
              <a:buNone/>
              <a:defRPr/>
            </a:pPr>
            <a:r>
              <a:rPr lang="ru-RU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Формирование </a:t>
            </a:r>
          </a:p>
          <a:p>
            <a:pPr algn="ctr">
              <a:buNone/>
              <a:defRPr/>
            </a:pPr>
            <a:r>
              <a:rPr lang="ru-RU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правильного речевого дыхания</a:t>
            </a:r>
          </a:p>
          <a:p>
            <a:pPr algn="ctr">
              <a:buNone/>
              <a:defRPr/>
            </a:pPr>
            <a:endParaRPr lang="ru-RU" sz="3600" b="1" dirty="0" smtClean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Процесс дыхания:</a:t>
            </a:r>
          </a:p>
          <a:p>
            <a:pPr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- вдох,</a:t>
            </a:r>
          </a:p>
          <a:p>
            <a:pPr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- выдох,</a:t>
            </a:r>
          </a:p>
          <a:p>
            <a:pPr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- пауза</a:t>
            </a: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(покой, отдых мышц, «момент ничто»).</a:t>
            </a:r>
          </a:p>
          <a:p>
            <a:pPr>
              <a:buNone/>
              <a:defRPr/>
            </a:pPr>
            <a:endParaRPr lang="ru-RU" sz="2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ru-RU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Организация выдоха (удлинение)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«Ныряльщики» - вдох ртом, выдох носом.</a:t>
            </a:r>
          </a:p>
          <a:p>
            <a:pPr lvl="0"/>
            <a:r>
              <a:rPr lang="ru-RU" dirty="0" smtClean="0"/>
              <a:t>«Больной тяжело дышит» - вдох ртом, выдох ртом.</a:t>
            </a:r>
          </a:p>
          <a:p>
            <a:pPr lvl="0"/>
            <a:r>
              <a:rPr lang="ru-RU" dirty="0" smtClean="0"/>
              <a:t>«Кто быстрее надует игрушку» - вдох носом, выдох ртом.</a:t>
            </a:r>
          </a:p>
          <a:p>
            <a:pPr lvl="0"/>
            <a:r>
              <a:rPr lang="ru-RU" dirty="0" smtClean="0"/>
              <a:t>«Доктор слушает больного» - вдох носом, выдох носом.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26427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altLang="ru-RU" sz="2800" b="1" i="1" smtClean="0">
                <a:solidFill>
                  <a:srgbClr val="CC3300"/>
                </a:solidFill>
              </a:rPr>
              <a:t>Последовательность упражнений:</a:t>
            </a:r>
            <a:endParaRPr lang="ru-RU" altLang="ru-RU" sz="2800" i="1" smtClean="0">
              <a:solidFill>
                <a:srgbClr val="CC3300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800" i="1" smtClean="0"/>
              <a:t>Упражнения на выработку умения </a:t>
            </a:r>
            <a:r>
              <a:rPr lang="ru-RU" altLang="ru-RU" sz="2800" i="1" u="sng" smtClean="0"/>
              <a:t>управлять</a:t>
            </a:r>
            <a:r>
              <a:rPr lang="ru-RU" altLang="ru-RU" sz="2800" i="1" smtClean="0"/>
              <a:t> выдохом </a:t>
            </a:r>
            <a:r>
              <a:rPr lang="ru-RU" altLang="ru-RU" sz="2800" smtClean="0"/>
              <a:t>(тренировка </a:t>
            </a:r>
            <a:r>
              <a:rPr lang="ru-RU" altLang="ru-RU" sz="2800" u="sng" smtClean="0"/>
              <a:t>равномерного</a:t>
            </a:r>
            <a:r>
              <a:rPr lang="ru-RU" altLang="ru-RU" sz="2800" smtClean="0"/>
              <a:t> выдоха).</a:t>
            </a:r>
            <a:endParaRPr lang="ru-RU" altLang="ru-RU" sz="2800" i="1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800" i="1" smtClean="0"/>
              <a:t>Упражнения на </a:t>
            </a:r>
            <a:r>
              <a:rPr lang="ru-RU" altLang="ru-RU" sz="2800" i="1" u="sng" smtClean="0"/>
              <a:t>тренировку мышц</a:t>
            </a:r>
            <a:r>
              <a:rPr lang="ru-RU" altLang="ru-RU" sz="2800" i="1" smtClean="0"/>
              <a:t>, участвующих в дыхании.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800" i="1" smtClean="0"/>
              <a:t>Упражнения на </a:t>
            </a:r>
            <a:r>
              <a:rPr lang="ru-RU" altLang="ru-RU" sz="2800" i="1" u="sng" smtClean="0"/>
              <a:t>удлинения</a:t>
            </a:r>
            <a:r>
              <a:rPr lang="ru-RU" altLang="ru-RU" sz="2800" i="1" smtClean="0"/>
              <a:t> выдоха: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800" i="1" smtClean="0"/>
              <a:t>- </a:t>
            </a:r>
            <a:r>
              <a:rPr lang="ru-RU" altLang="ru-RU" sz="2800" smtClean="0"/>
              <a:t>выдох на звуке </a:t>
            </a:r>
            <a:r>
              <a:rPr lang="ru-RU" altLang="ru-RU" sz="2800" i="1" smtClean="0"/>
              <a:t>(с, ф, ш, р),</a:t>
            </a:r>
            <a:r>
              <a:rPr lang="ru-RU" altLang="ru-RU" sz="2800" smtClean="0"/>
              <a:t> счет про себя (или считает кто-то другой), </a:t>
            </a:r>
            <a:endParaRPr lang="ru-RU" altLang="ru-RU" sz="2800" i="1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800" i="1" smtClean="0"/>
              <a:t>-</a:t>
            </a:r>
            <a:r>
              <a:rPr lang="ru-RU" altLang="ru-RU" sz="2800" smtClean="0"/>
              <a:t> выдох на повторение слога </a:t>
            </a:r>
            <a:r>
              <a:rPr lang="ru-RU" altLang="ru-RU" sz="2800" i="1" smtClean="0"/>
              <a:t>(ма, мо, му, да, до, ду),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800" i="1" smtClean="0"/>
              <a:t>-</a:t>
            </a:r>
            <a:r>
              <a:rPr lang="ru-RU" altLang="ru-RU" sz="2800" smtClean="0"/>
              <a:t> выдох на счете вслух,</a:t>
            </a:r>
            <a:endParaRPr lang="ru-RU" altLang="ru-RU" sz="2800" i="1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800" i="1" smtClean="0"/>
              <a:t>-</a:t>
            </a:r>
            <a:r>
              <a:rPr lang="ru-RU" altLang="ru-RU" sz="2800" smtClean="0"/>
              <a:t> упражнения на чтение 1,2, 3, 4 строк на одном выдохе,</a:t>
            </a:r>
            <a:endParaRPr lang="ru-RU" altLang="ru-RU" sz="2800" i="1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800" i="1" smtClean="0"/>
              <a:t>-</a:t>
            </a:r>
            <a:r>
              <a:rPr lang="ru-RU" altLang="ru-RU" sz="2800" smtClean="0"/>
              <a:t> упражнения на чтение небольшого (3-4 строки) абзаца прозаического текста на одном выдохе.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altLang="ru-RU" sz="2400" dirty="0" smtClean="0">
                <a:solidFill>
                  <a:srgbClr val="CC3300"/>
                </a:solidFill>
              </a:rPr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229600" cy="539908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z="4400" dirty="0" smtClean="0"/>
              <a:t>  Выдох на </a:t>
            </a:r>
            <a:r>
              <a:rPr lang="ru-RU" altLang="ru-RU" sz="4800" b="1" dirty="0" err="1" smtClean="0"/>
              <a:t>п-ф-ф-ф</a:t>
            </a:r>
            <a:endParaRPr lang="ru-RU" altLang="ru-RU" sz="4800" b="1" dirty="0" smtClean="0"/>
          </a:p>
          <a:p>
            <a:pPr eaLnBrk="1" hangingPunct="1">
              <a:buFontTx/>
              <a:buNone/>
            </a:pPr>
            <a:r>
              <a:rPr lang="ru-RU" altLang="ru-RU" b="1" dirty="0" smtClean="0"/>
              <a:t>1. Упругий, плотный выдох </a:t>
            </a:r>
            <a:r>
              <a:rPr lang="ru-RU" altLang="ru-RU" b="1" i="1" dirty="0" err="1" smtClean="0"/>
              <a:t>п-ф-ф-ф</a:t>
            </a:r>
            <a:r>
              <a:rPr lang="ru-RU" altLang="ru-RU" b="1" dirty="0" smtClean="0"/>
              <a:t> через губы.</a:t>
            </a:r>
          </a:p>
          <a:p>
            <a:pPr eaLnBrk="1" hangingPunct="1">
              <a:buFontTx/>
              <a:buNone/>
            </a:pPr>
            <a:r>
              <a:rPr lang="ru-RU" altLang="ru-RU" b="1" dirty="0" smtClean="0"/>
              <a:t>2. Пауза.</a:t>
            </a:r>
          </a:p>
          <a:p>
            <a:pPr eaLnBrk="1" hangingPunct="1">
              <a:buFontTx/>
              <a:buNone/>
            </a:pPr>
            <a:r>
              <a:rPr lang="ru-RU" altLang="ru-RU" b="1" dirty="0" smtClean="0"/>
              <a:t>3. Вдох через нос.</a:t>
            </a:r>
          </a:p>
          <a:p>
            <a:pPr eaLnBrk="1" hangingPunct="1">
              <a:buFontTx/>
              <a:buNone/>
            </a:pPr>
            <a:r>
              <a:rPr lang="ru-RU" altLang="ru-RU" b="1" dirty="0" smtClean="0"/>
              <a:t>4. Задержка.</a:t>
            </a:r>
          </a:p>
          <a:p>
            <a:pPr eaLnBrk="1" hangingPunct="1">
              <a:buFontTx/>
              <a:buNone/>
            </a:pPr>
            <a:r>
              <a:rPr lang="ru-RU" altLang="ru-RU" b="1" dirty="0" smtClean="0"/>
              <a:t>5. Упругий, плотный выдох </a:t>
            </a:r>
            <a:r>
              <a:rPr lang="ru-RU" altLang="ru-RU" b="1" i="1" dirty="0" err="1" smtClean="0"/>
              <a:t>п-ф-ф-ф</a:t>
            </a:r>
            <a:r>
              <a:rPr lang="ru-RU" altLang="ru-RU" b="1" dirty="0" smtClean="0"/>
              <a:t> через губы.</a:t>
            </a:r>
          </a:p>
          <a:p>
            <a:pPr eaLnBrk="1" hangingPunct="1">
              <a:buFontTx/>
              <a:buNone/>
            </a:pPr>
            <a:endParaRPr lang="ru-RU" alt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altLang="ru-RU" sz="2400" dirty="0" smtClean="0">
                <a:solidFill>
                  <a:srgbClr val="CC3300"/>
                </a:solidFill>
              </a:rPr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dirty="0" smtClean="0"/>
              <a:t>А) выдох на </a:t>
            </a:r>
            <a:r>
              <a:rPr lang="ru-RU" altLang="ru-RU" b="1" dirty="0" err="1" smtClean="0"/>
              <a:t>п-ф-ф-ф</a:t>
            </a:r>
            <a:r>
              <a:rPr lang="ru-RU" altLang="ru-RU" dirty="0" smtClean="0"/>
              <a:t>,</a:t>
            </a:r>
          </a:p>
          <a:p>
            <a:pPr eaLnBrk="1" hangingPunct="1">
              <a:buFontTx/>
              <a:buNone/>
            </a:pPr>
            <a:r>
              <a:rPr lang="ru-RU" altLang="ru-RU" dirty="0" smtClean="0"/>
              <a:t>Б) пауза,</a:t>
            </a:r>
          </a:p>
          <a:p>
            <a:pPr eaLnBrk="1" hangingPunct="1">
              <a:buFontTx/>
              <a:buNone/>
            </a:pPr>
            <a:r>
              <a:rPr lang="ru-RU" altLang="ru-RU" dirty="0" smtClean="0"/>
              <a:t>В) вдох на РАЗ,</a:t>
            </a:r>
          </a:p>
          <a:p>
            <a:pPr eaLnBrk="1" hangingPunct="1">
              <a:buFontTx/>
              <a:buNone/>
            </a:pPr>
            <a:r>
              <a:rPr lang="ru-RU" altLang="ru-RU" dirty="0" smtClean="0"/>
              <a:t>Г) задержка,</a:t>
            </a:r>
          </a:p>
          <a:p>
            <a:pPr eaLnBrk="1" hangingPunct="1">
              <a:buFontTx/>
              <a:buNone/>
            </a:pPr>
            <a:r>
              <a:rPr lang="ru-RU" altLang="ru-RU" dirty="0" smtClean="0"/>
              <a:t>Д) выдох на </a:t>
            </a:r>
            <a:r>
              <a:rPr lang="ru-RU" altLang="ru-RU" b="1" dirty="0" smtClean="0"/>
              <a:t>МА, МО, МУ (ДА, ДО, ДУ).</a:t>
            </a:r>
            <a:endParaRPr lang="ru-RU" altLang="ru-RU" dirty="0" smtClean="0"/>
          </a:p>
          <a:p>
            <a:pPr eaLnBrk="1" hangingPunct="1">
              <a:buFontTx/>
              <a:buNone/>
            </a:pP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еленый">
  <a:themeElements>
    <a:clrScheme name="Тема Office 1">
      <a:dk1>
        <a:srgbClr val="000000"/>
      </a:dk1>
      <a:lt1>
        <a:srgbClr val="E7EFBD"/>
      </a:lt1>
      <a:dk2>
        <a:srgbClr val="000000"/>
      </a:dk2>
      <a:lt2>
        <a:srgbClr val="808080"/>
      </a:lt2>
      <a:accent1>
        <a:srgbClr val="E7F3CE"/>
      </a:accent1>
      <a:accent2>
        <a:srgbClr val="CEDB6B"/>
      </a:accent2>
      <a:accent3>
        <a:srgbClr val="F1F6DB"/>
      </a:accent3>
      <a:accent4>
        <a:srgbClr val="000000"/>
      </a:accent4>
      <a:accent5>
        <a:srgbClr val="F1F8E3"/>
      </a:accent5>
      <a:accent6>
        <a:srgbClr val="BAC660"/>
      </a:accent6>
      <a:hlink>
        <a:srgbClr val="5B6B00"/>
      </a:hlink>
      <a:folHlink>
        <a:srgbClr val="595F25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E7EFBD"/>
        </a:lt1>
        <a:dk2>
          <a:srgbClr val="000000"/>
        </a:dk2>
        <a:lt2>
          <a:srgbClr val="808080"/>
        </a:lt2>
        <a:accent1>
          <a:srgbClr val="E7F3CE"/>
        </a:accent1>
        <a:accent2>
          <a:srgbClr val="CEDB6B"/>
        </a:accent2>
        <a:accent3>
          <a:srgbClr val="F1F6DB"/>
        </a:accent3>
        <a:accent4>
          <a:srgbClr val="000000"/>
        </a:accent4>
        <a:accent5>
          <a:srgbClr val="F1F8E3"/>
        </a:accent5>
        <a:accent6>
          <a:srgbClr val="BAC660"/>
        </a:accent6>
        <a:hlink>
          <a:srgbClr val="5B6B00"/>
        </a:hlink>
        <a:folHlink>
          <a:srgbClr val="595F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E7EFBD"/>
        </a:lt1>
        <a:dk2>
          <a:srgbClr val="000000"/>
        </a:dk2>
        <a:lt2>
          <a:srgbClr val="808080"/>
        </a:lt2>
        <a:accent1>
          <a:srgbClr val="C0E07E"/>
        </a:accent1>
        <a:accent2>
          <a:srgbClr val="C0D141"/>
        </a:accent2>
        <a:accent3>
          <a:srgbClr val="F1F6DB"/>
        </a:accent3>
        <a:accent4>
          <a:srgbClr val="000000"/>
        </a:accent4>
        <a:accent5>
          <a:srgbClr val="DCEDC0"/>
        </a:accent5>
        <a:accent6>
          <a:srgbClr val="AEBD3A"/>
        </a:accent6>
        <a:hlink>
          <a:srgbClr val="5A6B00"/>
        </a:hlink>
        <a:folHlink>
          <a:srgbClr val="616C4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E7EFBD"/>
        </a:lt1>
        <a:dk2>
          <a:srgbClr val="000000"/>
        </a:dk2>
        <a:lt2>
          <a:srgbClr val="808080"/>
        </a:lt2>
        <a:accent1>
          <a:srgbClr val="DFFF05"/>
        </a:accent1>
        <a:accent2>
          <a:srgbClr val="7905FF"/>
        </a:accent2>
        <a:accent3>
          <a:srgbClr val="F1F6DB"/>
        </a:accent3>
        <a:accent4>
          <a:srgbClr val="000000"/>
        </a:accent4>
        <a:accent5>
          <a:srgbClr val="ECFFAA"/>
        </a:accent5>
        <a:accent6>
          <a:srgbClr val="6D04E7"/>
        </a:accent6>
        <a:hlink>
          <a:srgbClr val="750026"/>
        </a:hlink>
        <a:folHlink>
          <a:srgbClr val="63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E7EFBD"/>
        </a:lt1>
        <a:dk2>
          <a:srgbClr val="000000"/>
        </a:dk2>
        <a:lt2>
          <a:srgbClr val="808080"/>
        </a:lt2>
        <a:accent1>
          <a:srgbClr val="FF9D05"/>
        </a:accent1>
        <a:accent2>
          <a:srgbClr val="058DFF"/>
        </a:accent2>
        <a:accent3>
          <a:srgbClr val="F1F6DB"/>
        </a:accent3>
        <a:accent4>
          <a:srgbClr val="000000"/>
        </a:accent4>
        <a:accent5>
          <a:srgbClr val="FFCCAA"/>
        </a:accent5>
        <a:accent6>
          <a:srgbClr val="047FE7"/>
        </a:accent6>
        <a:hlink>
          <a:srgbClr val="700070"/>
        </a:hlink>
        <a:folHlink>
          <a:srgbClr val="636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7F3CE"/>
        </a:accent1>
        <a:accent2>
          <a:srgbClr val="CEDB6B"/>
        </a:accent2>
        <a:accent3>
          <a:srgbClr val="FFFFFF"/>
        </a:accent3>
        <a:accent4>
          <a:srgbClr val="000000"/>
        </a:accent4>
        <a:accent5>
          <a:srgbClr val="F1F8E3"/>
        </a:accent5>
        <a:accent6>
          <a:srgbClr val="BAC660"/>
        </a:accent6>
        <a:hlink>
          <a:srgbClr val="5B6B00"/>
        </a:hlink>
        <a:folHlink>
          <a:srgbClr val="595F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E07E"/>
        </a:accent1>
        <a:accent2>
          <a:srgbClr val="C0D141"/>
        </a:accent2>
        <a:accent3>
          <a:srgbClr val="FFFFFF"/>
        </a:accent3>
        <a:accent4>
          <a:srgbClr val="000000"/>
        </a:accent4>
        <a:accent5>
          <a:srgbClr val="DCEDC0"/>
        </a:accent5>
        <a:accent6>
          <a:srgbClr val="AEBD3A"/>
        </a:accent6>
        <a:hlink>
          <a:srgbClr val="5A6B00"/>
        </a:hlink>
        <a:folHlink>
          <a:srgbClr val="616C4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FFF05"/>
        </a:accent1>
        <a:accent2>
          <a:srgbClr val="7905FF"/>
        </a:accent2>
        <a:accent3>
          <a:srgbClr val="FFFFFF"/>
        </a:accent3>
        <a:accent4>
          <a:srgbClr val="000000"/>
        </a:accent4>
        <a:accent5>
          <a:srgbClr val="ECFFAA"/>
        </a:accent5>
        <a:accent6>
          <a:srgbClr val="6D04E7"/>
        </a:accent6>
        <a:hlink>
          <a:srgbClr val="750026"/>
        </a:hlink>
        <a:folHlink>
          <a:srgbClr val="63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D05"/>
        </a:accent1>
        <a:accent2>
          <a:srgbClr val="058DFF"/>
        </a:accent2>
        <a:accent3>
          <a:srgbClr val="FFFFFF"/>
        </a:accent3>
        <a:accent4>
          <a:srgbClr val="000000"/>
        </a:accent4>
        <a:accent5>
          <a:srgbClr val="FFCCAA"/>
        </a:accent5>
        <a:accent6>
          <a:srgbClr val="047FE7"/>
        </a:accent6>
        <a:hlink>
          <a:srgbClr val="700070"/>
        </a:hlink>
        <a:folHlink>
          <a:srgbClr val="636B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зеленый</Template>
  <TotalTime>100</TotalTime>
  <Words>579</Words>
  <Application>Microsoft Office PowerPoint</Application>
  <PresentationFormat>Экран (4:3)</PresentationFormat>
  <Paragraphs>127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зеленый</vt:lpstr>
      <vt:lpstr> </vt:lpstr>
      <vt:lpstr>«Говорить красиво» - это значит: </vt:lpstr>
      <vt:lpstr>  Посредством речи выражается эмоциональное отношение человека к тому, о чем он говорит, к кому обращается. Чем выразительнее речь, тем более она характеризует говорящего как личность и определяет его психологическое состояние» И.Ю. Кондратенко </vt:lpstr>
      <vt:lpstr>Интонационное оформление речи </vt:lpstr>
      <vt:lpstr> </vt:lpstr>
      <vt:lpstr>Презентация PowerPoint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 </dc:title>
  <dc:creator>HOME</dc:creator>
  <cp:lastModifiedBy>user</cp:lastModifiedBy>
  <cp:revision>27</cp:revision>
  <dcterms:created xsi:type="dcterms:W3CDTF">2015-04-22T22:57:50Z</dcterms:created>
  <dcterms:modified xsi:type="dcterms:W3CDTF">2017-02-16T18:53:06Z</dcterms:modified>
</cp:coreProperties>
</file>