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4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B4C9-7D0C-43B1-B0C2-C9E46093F3CB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0E66-FA8E-4B9F-94BD-00864C5F6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B4C9-7D0C-43B1-B0C2-C9E46093F3CB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0E66-FA8E-4B9F-94BD-00864C5F6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B4C9-7D0C-43B1-B0C2-C9E46093F3CB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0E66-FA8E-4B9F-94BD-00864C5F6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B4C9-7D0C-43B1-B0C2-C9E46093F3CB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0E66-FA8E-4B9F-94BD-00864C5F6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B4C9-7D0C-43B1-B0C2-C9E46093F3CB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0E66-FA8E-4B9F-94BD-00864C5F6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B4C9-7D0C-43B1-B0C2-C9E46093F3CB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0E66-FA8E-4B9F-94BD-00864C5F6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B4C9-7D0C-43B1-B0C2-C9E46093F3CB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0E66-FA8E-4B9F-94BD-00864C5F6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B4C9-7D0C-43B1-B0C2-C9E46093F3CB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0E66-FA8E-4B9F-94BD-00864C5F6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B4C9-7D0C-43B1-B0C2-C9E46093F3CB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0E66-FA8E-4B9F-94BD-00864C5F6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B4C9-7D0C-43B1-B0C2-C9E46093F3CB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0E66-FA8E-4B9F-94BD-00864C5F6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B4C9-7D0C-43B1-B0C2-C9E46093F3CB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0E66-FA8E-4B9F-94BD-00864C5F6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8B4C9-7D0C-43B1-B0C2-C9E46093F3CB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B0E66-FA8E-4B9F-94BD-00864C5F6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428605"/>
            <a:ext cx="8715436" cy="4071965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</a:rPr>
              <a:t>ЛЭПБУК</a:t>
            </a:r>
            <a:br>
              <a:rPr lang="ru-RU" sz="4800" b="1" i="1" dirty="0" smtClean="0">
                <a:solidFill>
                  <a:srgbClr val="C00000"/>
                </a:solidFill>
              </a:rPr>
            </a:br>
            <a:r>
              <a:rPr lang="ru-RU" sz="4800" b="1" i="1" dirty="0" smtClean="0">
                <a:solidFill>
                  <a:srgbClr val="C00000"/>
                </a:solidFill>
              </a:rPr>
              <a:t>«ЭКОЛОГИЯ»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5357818" y="3357562"/>
            <a:ext cx="3214710" cy="1928826"/>
          </a:xfrm>
        </p:spPr>
        <p:txBody>
          <a:bodyPr>
            <a:normAutofit fontScale="77500" lnSpcReduction="20000"/>
          </a:bodyPr>
          <a:lstStyle/>
          <a:p>
            <a:endParaRPr lang="ru-RU" b="1" i="1" dirty="0"/>
          </a:p>
          <a:p>
            <a:endParaRPr lang="ru-RU" b="1" i="1" dirty="0" smtClean="0"/>
          </a:p>
          <a:p>
            <a:pPr algn="l"/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                                                               </a:t>
            </a:r>
            <a:b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                                                      </a:t>
            </a:r>
            <a:b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                                               </a:t>
            </a: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Выполнили : Гусева Е.С., Банникова В.Н., </a:t>
            </a:r>
            <a:r>
              <a:rPr lang="ru-RU" sz="2000" b="1" i="1" dirty="0" err="1" smtClean="0">
                <a:solidFill>
                  <a:schemeClr val="accent5">
                    <a:lumMod val="50000"/>
                  </a:schemeClr>
                </a:solidFill>
              </a:rPr>
              <a:t>Степочкина</a:t>
            </a: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 М.С.</a:t>
            </a:r>
            <a:endParaRPr lang="ru-RU" sz="20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Рисунок 3" descr="https://www.ugrasu.ru/a_students/2019/abiturientu/bachelor/eip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20" y="3230319"/>
            <a:ext cx="4262938" cy="362768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571612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Использование инновационной игровой технологи «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лэпбук</a:t>
            </a:r>
            <a:r>
              <a:rPr lang="ru-RU" sz="2400" b="1" i="1" dirty="0" smtClean="0">
                <a:solidFill>
                  <a:srgbClr val="FF0000"/>
                </a:solidFill>
              </a:rPr>
              <a:t>» является успешным шагом на пути внедрения ФГОС ДО .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400" b="1" i="1" dirty="0" smtClean="0">
                <a:solidFill>
                  <a:srgbClr val="FF0000"/>
                </a:solidFill>
              </a:rPr>
              <a:t>Она </a:t>
            </a:r>
            <a:r>
              <a:rPr lang="ru-RU" sz="2400" b="1" i="1" dirty="0">
                <a:solidFill>
                  <a:srgbClr val="FF0000"/>
                </a:solidFill>
              </a:rPr>
              <a:t>позволяет </a:t>
            </a:r>
            <a:r>
              <a:rPr lang="ru-RU" sz="2400" b="1" i="1" dirty="0" smtClean="0">
                <a:solidFill>
                  <a:srgbClr val="FF0000"/>
                </a:solidFill>
              </a:rPr>
              <a:t>использовать  новые   методы </a:t>
            </a:r>
            <a:r>
              <a:rPr lang="ru-RU" sz="2400" b="1" i="1" dirty="0">
                <a:solidFill>
                  <a:srgbClr val="FF0000"/>
                </a:solidFill>
              </a:rPr>
              <a:t>и формы работы, и реализовывать основные принципы: быть открытыми для семьи, сотрудничать с родителями в воспитании детей, создавать единую развивающую среду, обеспечивать одинаковые подходы к развитию ребенка в семье и детском саду</a:t>
            </a:r>
            <a:r>
              <a:rPr lang="ru-RU" sz="2400" b="1" i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ru-RU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sz="3600" b="1" i="1" dirty="0">
                <a:solidFill>
                  <a:srgbClr val="FF0000"/>
                </a:solidFill>
              </a:rPr>
              <a:t>«</a:t>
            </a:r>
            <a:r>
              <a:rPr lang="ru-RU" sz="3600" b="1" i="1" dirty="0" err="1">
                <a:solidFill>
                  <a:srgbClr val="FF0000"/>
                </a:solidFill>
              </a:rPr>
              <a:t>Лэпбук</a:t>
            </a:r>
            <a:r>
              <a:rPr lang="ru-RU" sz="3600" b="1" i="1" dirty="0">
                <a:solidFill>
                  <a:srgbClr val="FF0000"/>
                </a:solidFill>
              </a:rPr>
              <a:t> – как средство формирования экологических знаний»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Экологическое </a:t>
            </a:r>
            <a:r>
              <a:rPr lang="ru-RU" sz="2800" b="1" i="1" dirty="0">
                <a:solidFill>
                  <a:srgbClr val="002060"/>
                </a:solidFill>
              </a:rPr>
              <a:t>воспитание, как никогда, является одной из актуальных проблем современности</a:t>
            </a:r>
            <a:r>
              <a:rPr lang="ru-RU" sz="2800" b="1" i="1" dirty="0" smtClean="0">
                <a:solidFill>
                  <a:srgbClr val="002060"/>
                </a:solidFill>
              </a:rPr>
              <a:t>.</a:t>
            </a: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 Первые </a:t>
            </a:r>
            <a:r>
              <a:rPr lang="ru-RU" sz="2800" b="1" i="1" dirty="0">
                <a:solidFill>
                  <a:srgbClr val="002060"/>
                </a:solidFill>
              </a:rPr>
              <a:t>основы экологической </a:t>
            </a:r>
            <a:r>
              <a:rPr lang="ru-RU" sz="2800" b="1" i="1" dirty="0" smtClean="0">
                <a:solidFill>
                  <a:srgbClr val="002060"/>
                </a:solidFill>
              </a:rPr>
              <a:t>культуры закладываются </a:t>
            </a:r>
            <a:r>
              <a:rPr lang="ru-RU" sz="2800" b="1" i="1" dirty="0">
                <a:solidFill>
                  <a:srgbClr val="002060"/>
                </a:solidFill>
              </a:rPr>
              <a:t>в дошкольном детстве.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Технология </a:t>
            </a:r>
            <a:r>
              <a:rPr lang="ru-RU" sz="2800" b="1" i="1" dirty="0" err="1" smtClean="0">
                <a:solidFill>
                  <a:srgbClr val="002060"/>
                </a:solidFill>
              </a:rPr>
              <a:t>лэпбук</a:t>
            </a:r>
            <a:r>
              <a:rPr lang="ru-RU" sz="2800" b="1" i="1" dirty="0" smtClean="0">
                <a:solidFill>
                  <a:srgbClr val="002060"/>
                </a:solidFill>
              </a:rPr>
              <a:t>, как форма организации образовательной деятельности помогает лучше понять и запомнить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 материал по заданной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 теме, способствует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 формированию                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 экологических знаний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 у детей.</a:t>
            </a:r>
          </a:p>
        </p:txBody>
      </p:sp>
      <p:pic>
        <p:nvPicPr>
          <p:cNvPr id="4" name="Рисунок 3" descr="https://s1.1zoom.ru/b5050/506/Sky_Grasslands_Rainbow_502473_1600x1200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429256" y="3643314"/>
            <a:ext cx="3429024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i="1" dirty="0">
                <a:solidFill>
                  <a:srgbClr val="FF0000"/>
                </a:solidFill>
              </a:rPr>
              <a:t>Цель </a:t>
            </a:r>
            <a:r>
              <a:rPr lang="ru-RU" sz="2400" b="1" i="1" dirty="0" smtClean="0">
                <a:solidFill>
                  <a:srgbClr val="FF0000"/>
                </a:solidFill>
              </a:rPr>
              <a:t>:</a:t>
            </a:r>
            <a:r>
              <a:rPr lang="ru-RU" sz="2400" b="1" i="1" dirty="0">
                <a:solidFill>
                  <a:srgbClr val="FF0000"/>
                </a:solidFill>
              </a:rPr>
              <a:t> </a:t>
            </a:r>
            <a:r>
              <a:rPr lang="ru-RU" sz="2400" b="1" i="1" dirty="0" smtClean="0">
                <a:solidFill>
                  <a:srgbClr val="FF0000"/>
                </a:solidFill>
              </a:rPr>
              <a:t>Сформировать  </a:t>
            </a:r>
            <a:r>
              <a:rPr lang="ru-RU" sz="2400" b="1" i="1" dirty="0">
                <a:solidFill>
                  <a:srgbClr val="FF0000"/>
                </a:solidFill>
              </a:rPr>
              <a:t>знания детей дошкольного возраста об экологии и правилах поведения </a:t>
            </a:r>
            <a:r>
              <a:rPr lang="ru-RU" sz="2400" b="1" i="1" dirty="0" smtClean="0">
                <a:solidFill>
                  <a:srgbClr val="FF0000"/>
                </a:solidFill>
              </a:rPr>
              <a:t> в природе</a:t>
            </a:r>
            <a:r>
              <a:rPr lang="ru-RU" sz="2400" b="1" i="1" dirty="0">
                <a:solidFill>
                  <a:srgbClr val="FF0000"/>
                </a:solidFill>
              </a:rPr>
              <a:t>. 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929718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>
                <a:solidFill>
                  <a:srgbClr val="002060"/>
                </a:solidFill>
              </a:rPr>
              <a:t>Задачи: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  <a:r>
              <a:rPr lang="ru-RU" sz="2400" b="1" i="1" dirty="0">
                <a:solidFill>
                  <a:srgbClr val="002060"/>
                </a:solidFill>
              </a:rPr>
              <a:t>Дать дошкольникам первоначальное представление об экологии и природе в </a:t>
            </a:r>
            <a:r>
              <a:rPr lang="ru-RU" sz="2400" b="1" i="1" dirty="0" smtClean="0">
                <a:solidFill>
                  <a:srgbClr val="002060"/>
                </a:solidFill>
              </a:rPr>
              <a:t>целом.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Способствовать  освоению </a:t>
            </a:r>
            <a:r>
              <a:rPr lang="ru-RU" sz="2400" b="1" i="1" dirty="0">
                <a:solidFill>
                  <a:srgbClr val="002060"/>
                </a:solidFill>
              </a:rPr>
              <a:t>основ экологической грамотности, элементарных правил поведения в </a:t>
            </a:r>
            <a:r>
              <a:rPr lang="ru-RU" sz="2400" b="1" i="1" dirty="0" smtClean="0">
                <a:solidFill>
                  <a:srgbClr val="002060"/>
                </a:solidFill>
              </a:rPr>
              <a:t>природе.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Овладение логическими действиями сравнения, анализа, обобщения, установления причинно-следственных связей.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Развивать </a:t>
            </a:r>
            <a:r>
              <a:rPr lang="ru-RU" sz="2400" b="1" i="1" dirty="0">
                <a:solidFill>
                  <a:srgbClr val="002060"/>
                </a:solidFill>
              </a:rPr>
              <a:t>познавательный интерес </a:t>
            </a:r>
            <a:r>
              <a:rPr lang="ru-RU" sz="2400" b="1" i="1" dirty="0" smtClean="0">
                <a:solidFill>
                  <a:srgbClr val="002060"/>
                </a:solidFill>
              </a:rPr>
              <a:t>детей.</a:t>
            </a:r>
            <a:endParaRPr lang="ru-RU" sz="2400" b="1" i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Воспитывать </a:t>
            </a:r>
            <a:r>
              <a:rPr lang="ru-RU" sz="2400" b="1" i="1" dirty="0">
                <a:solidFill>
                  <a:srgbClr val="002060"/>
                </a:solidFill>
              </a:rPr>
              <a:t>уважительное, бережное отношение детей к природе.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  <a:r>
              <a:rPr lang="ru-RU" sz="2400" b="1" i="1" dirty="0">
                <a:solidFill>
                  <a:srgbClr val="002060"/>
                </a:solidFill>
              </a:rPr>
              <a:t>Развить навыки сотрудничества со взрослыми и сверстниками в разных социальных </a:t>
            </a:r>
            <a:r>
              <a:rPr lang="ru-RU" sz="2400" b="1" i="1" dirty="0" smtClean="0">
                <a:solidFill>
                  <a:srgbClr val="002060"/>
                </a:solidFill>
              </a:rPr>
              <a:t>ситуациях .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071570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ЛЭПБУК  «ЭКОЛОГИЯ»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MYBUK\Desktop\фото\IMG-1e684be8e46758bad70877a63efc89a6-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922" y="642918"/>
            <a:ext cx="8237920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296974"/>
          </a:xfrm>
        </p:spPr>
        <p:txBody>
          <a:bodyPr>
            <a:noAutofit/>
          </a:bodyPr>
          <a:lstStyle/>
          <a:p>
            <a:pPr algn="l"/>
            <a:r>
              <a:rPr lang="ru-RU" sz="4000" b="1" i="1" dirty="0">
                <a:solidFill>
                  <a:srgbClr val="FF0000"/>
                </a:solidFill>
              </a:rPr>
              <a:t>Содержание методического </a:t>
            </a:r>
            <a:r>
              <a:rPr lang="ru-RU" sz="4000" b="1" i="1" dirty="0" smtClean="0">
                <a:solidFill>
                  <a:srgbClr val="FF0000"/>
                </a:solidFill>
              </a:rPr>
              <a:t>пособия.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В </a:t>
            </a:r>
            <a:r>
              <a:rPr lang="ru-RU" b="1" i="1" dirty="0" err="1" smtClean="0">
                <a:solidFill>
                  <a:srgbClr val="FF0000"/>
                </a:solidFill>
              </a:rPr>
              <a:t>лэпбук</a:t>
            </a:r>
            <a:r>
              <a:rPr lang="ru-RU" b="1" i="1" dirty="0" smtClean="0">
                <a:solidFill>
                  <a:srgbClr val="FF0000"/>
                </a:solidFill>
              </a:rPr>
              <a:t> входят 10  развивающих заданий.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1  . Загадки о природе. </a:t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2 . Дидактическая игра « Расскажи, чьи следы»</a:t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3 . Книжка-малышка « Стихи о природе».</a:t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4 . «Времена года» </a:t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5 . «Экологические знаки».</a:t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6 .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Д\игра</a:t>
            </a:r>
            <a:r>
              <a:rPr lang="ru-RU" sz="2000" b="1" i="1" dirty="0" smtClean="0">
                <a:solidFill>
                  <a:srgbClr val="002060"/>
                </a:solidFill>
              </a:rPr>
              <a:t> « Рассортируй мусор по  корзинам».</a:t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7 . Пословицы и поговорки о природе.</a:t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8 . Раскраски</a:t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9 .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Пазлы</a:t>
            </a:r>
            <a:r>
              <a:rPr lang="ru-RU" sz="2000" b="1" i="1" dirty="0" smtClean="0">
                <a:solidFill>
                  <a:srgbClr val="002060"/>
                </a:solidFill>
              </a:rPr>
              <a:t/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10 . Иллюстрации «Что наносит вред природе?»</a:t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257174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dirty="0"/>
              <a:t> </a:t>
            </a:r>
            <a:r>
              <a:rPr lang="ru-RU" sz="2700" b="1" i="1" dirty="0">
                <a:solidFill>
                  <a:srgbClr val="FF0000"/>
                </a:solidFill>
              </a:rPr>
              <a:t>Использование инновационной игровой </a:t>
            </a:r>
            <a:r>
              <a:rPr lang="ru-RU" sz="2700" b="1" i="1" dirty="0" smtClean="0">
                <a:solidFill>
                  <a:srgbClr val="FF0000"/>
                </a:solidFill>
              </a:rPr>
              <a:t>технологи</a:t>
            </a:r>
            <a:r>
              <a:rPr lang="ru-RU" sz="2700" b="1" i="1" dirty="0">
                <a:solidFill>
                  <a:srgbClr val="FF0000"/>
                </a:solidFill>
              </a:rPr>
              <a:t> </a:t>
            </a:r>
            <a:r>
              <a:rPr lang="ru-RU" sz="2700" b="1" i="1" dirty="0" smtClean="0">
                <a:solidFill>
                  <a:srgbClr val="FF0000"/>
                </a:solidFill>
              </a:rPr>
              <a:t>  </a:t>
            </a:r>
            <a:r>
              <a:rPr lang="ru-RU" sz="2700" b="1" i="1" dirty="0" err="1" smtClean="0">
                <a:solidFill>
                  <a:srgbClr val="FF0000"/>
                </a:solidFill>
              </a:rPr>
              <a:t>лэпбук</a:t>
            </a:r>
            <a:r>
              <a:rPr lang="ru-RU" sz="2700" b="1" i="1" dirty="0" smtClean="0">
                <a:solidFill>
                  <a:srgbClr val="FF0000"/>
                </a:solidFill>
              </a:rPr>
              <a:t/>
            </a:r>
            <a:br>
              <a:rPr lang="ru-RU" sz="2700" b="1" i="1" dirty="0" smtClean="0">
                <a:solidFill>
                  <a:srgbClr val="FF0000"/>
                </a:solidFill>
              </a:rPr>
            </a:br>
            <a:r>
              <a:rPr lang="ru-RU" sz="2700" b="1" i="1" dirty="0" smtClean="0">
                <a:solidFill>
                  <a:srgbClr val="FF0000"/>
                </a:solidFill>
              </a:rPr>
              <a:t> « Экология», </a:t>
            </a:r>
            <a:r>
              <a:rPr lang="ru-RU" sz="2700" b="1" i="1" dirty="0">
                <a:solidFill>
                  <a:srgbClr val="FF0000"/>
                </a:solidFill>
              </a:rPr>
              <a:t>является успешным шагом на </a:t>
            </a:r>
            <a:r>
              <a:rPr lang="ru-RU" sz="2700" b="1" i="1" dirty="0" smtClean="0">
                <a:solidFill>
                  <a:srgbClr val="FF0000"/>
                </a:solidFill>
              </a:rPr>
              <a:t>пути формирования  гуманного  отношения к природе у дошкольника.</a:t>
            </a:r>
            <a:br>
              <a:rPr lang="ru-RU" sz="2700" b="1" i="1" dirty="0" smtClean="0">
                <a:solidFill>
                  <a:srgbClr val="FF0000"/>
                </a:solidFill>
              </a:rPr>
            </a:br>
            <a:r>
              <a:rPr lang="ru-RU" sz="2700" b="1" i="1" dirty="0" smtClean="0">
                <a:solidFill>
                  <a:srgbClr val="FF0000"/>
                </a:solidFill>
              </a:rPr>
              <a:t/>
            </a:r>
            <a:br>
              <a:rPr lang="ru-RU" sz="2700" b="1" i="1" dirty="0" smtClean="0">
                <a:solidFill>
                  <a:srgbClr val="FF0000"/>
                </a:solidFill>
              </a:rPr>
            </a:br>
            <a:endParaRPr lang="ru-RU" sz="2700" b="1" i="1" dirty="0">
              <a:solidFill>
                <a:srgbClr val="FF0000"/>
              </a:solidFill>
            </a:endParaRPr>
          </a:p>
        </p:txBody>
      </p:sp>
      <p:pic>
        <p:nvPicPr>
          <p:cNvPr id="7" name="Picture 2" descr="C:\Users\MYBUK\Desktop\фото\IMG-f8d35004a66b8c4892adac34a096fe83-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853988"/>
            <a:ext cx="7594978" cy="4272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i="1" dirty="0">
                <a:solidFill>
                  <a:srgbClr val="FF0000"/>
                </a:solidFill>
              </a:rPr>
              <a:t> </a:t>
            </a:r>
            <a:r>
              <a:rPr lang="ru-RU" sz="4800" b="1" i="1" dirty="0" smtClean="0">
                <a:solidFill>
                  <a:srgbClr val="FF0000"/>
                </a:solidFill>
              </a:rPr>
              <a:t>                   СПАСИБО </a:t>
            </a:r>
            <a:br>
              <a:rPr lang="ru-RU" sz="4800" b="1" i="1" dirty="0" smtClean="0">
                <a:solidFill>
                  <a:srgbClr val="FF0000"/>
                </a:solidFill>
              </a:rPr>
            </a:br>
            <a:r>
              <a:rPr lang="ru-RU" sz="4800" b="1" i="1" dirty="0">
                <a:solidFill>
                  <a:srgbClr val="FF0000"/>
                </a:solidFill>
              </a:rPr>
              <a:t> </a:t>
            </a:r>
            <a:r>
              <a:rPr lang="ru-RU" sz="4800" b="1" i="1" dirty="0" smtClean="0">
                <a:solidFill>
                  <a:srgbClr val="FF0000"/>
                </a:solidFill>
              </a:rPr>
              <a:t>                        ЗА </a:t>
            </a:r>
          </a:p>
          <a:p>
            <a:pPr>
              <a:buNone/>
            </a:pPr>
            <a:r>
              <a:rPr lang="ru-RU" sz="4800" b="1" i="1" dirty="0">
                <a:solidFill>
                  <a:srgbClr val="FF0000"/>
                </a:solidFill>
              </a:rPr>
              <a:t> </a:t>
            </a:r>
            <a:r>
              <a:rPr lang="ru-RU" sz="4800" b="1" i="1" dirty="0" smtClean="0">
                <a:solidFill>
                  <a:srgbClr val="FF0000"/>
                </a:solidFill>
              </a:rPr>
              <a:t>                 ВНИМАНИЕ.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191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ЛЭПБУК «ЭКОЛОГИЯ»</vt:lpstr>
      <vt:lpstr>Использование инновационной игровой технологи «лэпбук» является успешным шагом на пути внедрения ФГОС ДО .</vt:lpstr>
      <vt:lpstr>«Лэпбук – как средство формирования экологических знаний»  </vt:lpstr>
      <vt:lpstr>Цель : Сформировать  знания детей дошкольного возраста об экологии и правилах поведения  в природе.  </vt:lpstr>
      <vt:lpstr>ЛЭПБУК  «ЭКОЛОГИЯ»</vt:lpstr>
      <vt:lpstr>Содержание методического пособия. </vt:lpstr>
      <vt:lpstr>  Использование инновационной игровой технологи   лэпбук  « Экология», является успешным шагом на пути формирования  гуманного  отношения к природе у дошкольника. 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 бюджетное   дошкольное      образовательное    учреждение « Детский сад   комбинированного вида № 18»                         г. Курска</dc:title>
  <dc:creator>admin</dc:creator>
  <cp:lastModifiedBy>MYBUK</cp:lastModifiedBy>
  <cp:revision>38</cp:revision>
  <dcterms:created xsi:type="dcterms:W3CDTF">2020-04-05T14:50:34Z</dcterms:created>
  <dcterms:modified xsi:type="dcterms:W3CDTF">2021-04-13T04:01:00Z</dcterms:modified>
</cp:coreProperties>
</file>