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73" r:id="rId4"/>
    <p:sldId id="285" r:id="rId5"/>
    <p:sldId id="288" r:id="rId6"/>
    <p:sldId id="290" r:id="rId7"/>
    <p:sldId id="293" r:id="rId8"/>
    <p:sldId id="292" r:id="rId9"/>
    <p:sldId id="296" r:id="rId10"/>
    <p:sldId id="299" r:id="rId11"/>
    <p:sldId id="303" r:id="rId12"/>
    <p:sldId id="278" r:id="rId13"/>
    <p:sldId id="302" r:id="rId14"/>
    <p:sldId id="306" r:id="rId15"/>
    <p:sldId id="304" r:id="rId16"/>
    <p:sldId id="270" r:id="rId17"/>
    <p:sldId id="309" r:id="rId18"/>
    <p:sldId id="308" r:id="rId19"/>
    <p:sldId id="263" r:id="rId20"/>
    <p:sldId id="31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8335"/>
    <a:srgbClr val="006600"/>
    <a:srgbClr val="003300"/>
    <a:srgbClr val="00CC00"/>
    <a:srgbClr val="39471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90" d="100"/>
          <a:sy n="90" d="100"/>
        </p:scale>
        <p:origin x="-804" y="6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827584" y="260648"/>
            <a:ext cx="7632848" cy="369332"/>
          </a:xfrm>
          <a:prstGeom prst="rect">
            <a:avLst/>
          </a:prstGeom>
        </p:spPr>
        <p:txBody>
          <a:bodyPr wrap="square">
            <a:spAutoFit/>
          </a:bodyPr>
          <a:lstStyle/>
          <a:p>
            <a:pPr lvl="0" algn="ctr" fontAlgn="base">
              <a:spcBef>
                <a:spcPct val="0"/>
              </a:spcBef>
              <a:spcAft>
                <a:spcPct val="0"/>
              </a:spcAft>
            </a:pPr>
            <a:endParaRPr lang="ru-RU" dirty="0" smtClean="0">
              <a:latin typeface="Times New Roman" pitchFamily="18" charset="0"/>
              <a:cs typeface="Times New Roman" pitchFamily="18" charset="0"/>
            </a:endParaRPr>
          </a:p>
        </p:txBody>
      </p:sp>
      <p:sp>
        <p:nvSpPr>
          <p:cNvPr id="7" name="Прямоугольник 6"/>
          <p:cNvSpPr/>
          <p:nvPr/>
        </p:nvSpPr>
        <p:spPr>
          <a:xfrm>
            <a:off x="2267744" y="4293096"/>
            <a:ext cx="4104456" cy="1200329"/>
          </a:xfrm>
          <a:prstGeom prst="rect">
            <a:avLst/>
          </a:prstGeom>
        </p:spPr>
        <p:txBody>
          <a:bodyPr wrap="square">
            <a:spAutoFit/>
          </a:bodyPr>
          <a:lstStyle/>
          <a:p>
            <a:pPr algn="r"/>
            <a:r>
              <a:rPr lang="ru-RU" b="1" dirty="0" smtClean="0">
                <a:solidFill>
                  <a:schemeClr val="accent3">
                    <a:lumMod val="50000"/>
                  </a:schemeClr>
                </a:solidFill>
                <a:latin typeface="Times New Roman" pitchFamily="18" charset="0"/>
                <a:cs typeface="Times New Roman" pitchFamily="18" charset="0"/>
              </a:rPr>
              <a:t> Торопова Светлана Михайловна</a:t>
            </a:r>
          </a:p>
          <a:p>
            <a:pPr algn="r"/>
            <a:r>
              <a:rPr lang="ru-RU" b="1" dirty="0" smtClean="0">
                <a:solidFill>
                  <a:schemeClr val="accent3">
                    <a:lumMod val="50000"/>
                  </a:schemeClr>
                </a:solidFill>
                <a:latin typeface="Times New Roman" pitchFamily="18" charset="0"/>
                <a:cs typeface="Times New Roman" pitchFamily="18" charset="0"/>
              </a:rPr>
              <a:t>Учитель -логопед  МАДОУ АР детский сад «Сибирячок»  корпус №2</a:t>
            </a:r>
          </a:p>
          <a:p>
            <a:pPr algn="r"/>
            <a:r>
              <a:rPr lang="ru-RU" b="1" dirty="0" smtClean="0">
                <a:solidFill>
                  <a:schemeClr val="accent3">
                    <a:lumMod val="50000"/>
                  </a:schemeClr>
                </a:solidFill>
                <a:latin typeface="Times New Roman" pitchFamily="18" charset="0"/>
                <a:cs typeface="Times New Roman" pitchFamily="18" charset="0"/>
              </a:rPr>
              <a:t> </a:t>
            </a:r>
            <a:endParaRPr lang="ru-RU" dirty="0">
              <a:solidFill>
                <a:schemeClr val="accent3">
                  <a:lumMod val="50000"/>
                </a:schemeClr>
              </a:solidFill>
              <a:latin typeface="Times New Roman" pitchFamily="18" charset="0"/>
              <a:cs typeface="Times New Roman" pitchFamily="18" charset="0"/>
            </a:endParaRPr>
          </a:p>
        </p:txBody>
      </p:sp>
      <p:sp>
        <p:nvSpPr>
          <p:cNvPr id="9" name="Прямоугольник 8"/>
          <p:cNvSpPr/>
          <p:nvPr/>
        </p:nvSpPr>
        <p:spPr>
          <a:xfrm>
            <a:off x="899592" y="1052737"/>
            <a:ext cx="7128792" cy="2554545"/>
          </a:xfrm>
          <a:prstGeom prst="rect">
            <a:avLst/>
          </a:prstGeom>
        </p:spPr>
        <p:txBody>
          <a:bodyPr wrap="square">
            <a:spAutoFit/>
          </a:bodyPr>
          <a:lstStyle/>
          <a:p>
            <a:pPr algn="ctr" fontAlgn="base">
              <a:spcBef>
                <a:spcPct val="0"/>
              </a:spcBef>
              <a:spcAft>
                <a:spcPct val="0"/>
              </a:spcAft>
            </a:pPr>
            <a:r>
              <a:rPr lang="ru-RU" sz="4000" b="1" dirty="0" smtClean="0">
                <a:solidFill>
                  <a:srgbClr val="006600"/>
                </a:solidFill>
                <a:latin typeface="Times New Roman" pitchFamily="18" charset="0"/>
                <a:cs typeface="Times New Roman" pitchFamily="18" charset="0"/>
              </a:rPr>
              <a:t>Использование игр на основе ТРИЗ технологии для развития связной речи и обогащения словаря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95536" y="332656"/>
            <a:ext cx="8352928" cy="4062651"/>
          </a:xfrm>
          <a:prstGeom prst="rect">
            <a:avLst/>
          </a:prstGeom>
        </p:spPr>
        <p:txBody>
          <a:bodyPr wrap="square">
            <a:spAutoFit/>
          </a:bodyPr>
          <a:lstStyle/>
          <a:p>
            <a:pPr lvl="0" indent="228600" algn="just" fontAlgn="base">
              <a:lnSpc>
                <a:spcPct val="150000"/>
              </a:lnSpc>
              <a:spcBef>
                <a:spcPct val="0"/>
              </a:spcBef>
              <a:spcAft>
                <a:spcPct val="0"/>
              </a:spcAft>
            </a:pPr>
            <a:r>
              <a:rPr lang="ru-RU" sz="2800" b="1" dirty="0" smtClean="0">
                <a:solidFill>
                  <a:srgbClr val="C00000"/>
                </a:solidFill>
                <a:latin typeface="Times New Roman" pitchFamily="18" charset="0"/>
                <a:ea typeface="Times New Roman" pitchFamily="18" charset="0"/>
                <a:cs typeface="Times New Roman" pitchFamily="18" charset="0"/>
              </a:rPr>
              <a:t>             </a:t>
            </a:r>
            <a:r>
              <a:rPr lang="ru-RU" sz="2800" b="1" dirty="0" smtClean="0">
                <a:solidFill>
                  <a:srgbClr val="006600"/>
                </a:solidFill>
                <a:latin typeface="Times New Roman" pitchFamily="18" charset="0"/>
                <a:ea typeface="Times New Roman" pitchFamily="18" charset="0"/>
                <a:cs typeface="Times New Roman" pitchFamily="18" charset="0"/>
              </a:rPr>
              <a:t>Метод «Противоречий»</a:t>
            </a:r>
            <a:r>
              <a:rPr lang="ru-RU" sz="2800" b="1" dirty="0" smtClean="0">
                <a:solidFill>
                  <a:srgbClr val="C00000"/>
                </a:solidFill>
                <a:latin typeface="Times New Roman" pitchFamily="18" charset="0"/>
                <a:ea typeface="Times New Roman" pitchFamily="18" charset="0"/>
                <a:cs typeface="Times New Roman" pitchFamily="18" charset="0"/>
              </a:rPr>
              <a:t> </a:t>
            </a:r>
            <a:endParaRPr lang="ru-RU" sz="2800" b="1" dirty="0" smtClean="0">
              <a:solidFill>
                <a:srgbClr val="C00000"/>
              </a:solidFill>
              <a:latin typeface="Times New Roman" pitchFamily="18" charset="0"/>
              <a:cs typeface="Times New Roman" pitchFamily="18" charset="0"/>
            </a:endParaRPr>
          </a:p>
          <a:p>
            <a:pPr lvl="0" indent="228600" eaLnBrk="0" fontAlgn="base" hangingPunct="0">
              <a:lnSpc>
                <a:spcPct val="150000"/>
              </a:lnSpc>
              <a:spcBef>
                <a:spcPct val="0"/>
              </a:spcBef>
              <a:spcAft>
                <a:spcPct val="0"/>
              </a:spcAft>
            </a:pPr>
            <a:r>
              <a:rPr lang="ru-RU" b="1" dirty="0" smtClean="0">
                <a:solidFill>
                  <a:srgbClr val="003300"/>
                </a:solidFill>
                <a:latin typeface="Times New Roman" pitchFamily="18" charset="0"/>
                <a:ea typeface="Times New Roman" pitchFamily="18" charset="0"/>
                <a:cs typeface="Times New Roman" pitchFamily="18" charset="0"/>
              </a:rPr>
              <a:t>Это помогает увидеть в окружающей действительности противоречия и научить детей их формулировать.</a:t>
            </a:r>
            <a:endParaRPr lang="ru-RU" b="1" dirty="0" smtClean="0">
              <a:solidFill>
                <a:srgbClr val="003300"/>
              </a:solidFill>
              <a:latin typeface="Times New Roman" pitchFamily="18" charset="0"/>
              <a:cs typeface="Times New Roman" pitchFamily="18" charset="0"/>
            </a:endParaRPr>
          </a:p>
          <a:p>
            <a:pPr lvl="0" indent="228600" eaLnBrk="0" fontAlgn="base" hangingPunct="0">
              <a:lnSpc>
                <a:spcPct val="150000"/>
              </a:lnSpc>
              <a:spcBef>
                <a:spcPct val="0"/>
              </a:spcBef>
              <a:spcAft>
                <a:spcPct val="0"/>
              </a:spcAft>
            </a:pPr>
            <a:endParaRPr lang="ru-RU" b="1" dirty="0" smtClean="0">
              <a:solidFill>
                <a:srgbClr val="C00000"/>
              </a:solidFill>
              <a:latin typeface="Times New Roman" pitchFamily="18" charset="0"/>
              <a:ea typeface="Times New Roman" pitchFamily="18" charset="0"/>
              <a:cs typeface="Times New Roman" pitchFamily="18" charset="0"/>
            </a:endParaRPr>
          </a:p>
          <a:p>
            <a:pPr lvl="0" indent="228600" eaLnBrk="0" fontAlgn="base" hangingPunct="0">
              <a:lnSpc>
                <a:spcPct val="150000"/>
              </a:lnSpc>
              <a:spcBef>
                <a:spcPct val="0"/>
              </a:spcBef>
              <a:spcAft>
                <a:spcPct val="0"/>
              </a:spcAft>
            </a:pPr>
            <a:r>
              <a:rPr lang="ru-RU" b="1" dirty="0" smtClean="0">
                <a:solidFill>
                  <a:srgbClr val="C00000"/>
                </a:solidFill>
                <a:latin typeface="Times New Roman" pitchFamily="18" charset="0"/>
                <a:ea typeface="Times New Roman" pitchFamily="18" charset="0"/>
                <a:cs typeface="Times New Roman" pitchFamily="18" charset="0"/>
              </a:rPr>
              <a:t>Игра «Чёрное - белое», «Хорошо-плохо», «Нравится – не нравится», «Маятник».</a:t>
            </a:r>
            <a:endParaRPr lang="ru-RU" b="1" dirty="0" smtClean="0">
              <a:solidFill>
                <a:srgbClr val="C00000"/>
              </a:solidFill>
              <a:latin typeface="Times New Roman" pitchFamily="18" charset="0"/>
              <a:cs typeface="Times New Roman" pitchFamily="18" charset="0"/>
            </a:endParaRPr>
          </a:p>
          <a:p>
            <a:pPr indent="228600" eaLnBrk="0" fontAlgn="base" hangingPunct="0">
              <a:lnSpc>
                <a:spcPct val="150000"/>
              </a:lnSpc>
              <a:spcBef>
                <a:spcPct val="0"/>
              </a:spcBef>
              <a:spcAft>
                <a:spcPct val="0"/>
              </a:spcAft>
            </a:pPr>
            <a:r>
              <a:rPr lang="ru-RU" b="1" u="sng" dirty="0" smtClean="0">
                <a:solidFill>
                  <a:schemeClr val="accent3">
                    <a:lumMod val="50000"/>
                  </a:schemeClr>
                </a:solidFill>
                <a:latin typeface="Times New Roman" pitchFamily="18" charset="0"/>
                <a:ea typeface="Times New Roman" pitchFamily="18" charset="0"/>
                <a:cs typeface="Times New Roman" pitchFamily="18" charset="0"/>
              </a:rPr>
              <a:t>Цель</a:t>
            </a:r>
            <a:r>
              <a:rPr lang="ru-RU" b="1" dirty="0" smtClean="0">
                <a:solidFill>
                  <a:schemeClr val="accent3">
                    <a:lumMod val="50000"/>
                  </a:schemeClr>
                </a:solidFill>
                <a:latin typeface="Times New Roman" pitchFamily="18" charset="0"/>
                <a:ea typeface="Times New Roman" pitchFamily="18" charset="0"/>
                <a:cs typeface="Times New Roman" pitchFamily="18" charset="0"/>
              </a:rPr>
              <a:t>: Сформировать умение выделять в предметах и объектах окружающего мира положительные и отрицательные стороны.  </a:t>
            </a:r>
          </a:p>
          <a:p>
            <a:pPr lvl="0" indent="228600" eaLnBrk="0" fontAlgn="base" hangingPunct="0">
              <a:lnSpc>
                <a:spcPct val="150000"/>
              </a:lnSpc>
              <a:spcBef>
                <a:spcPct val="0"/>
              </a:spcBef>
              <a:spcAft>
                <a:spcPct val="0"/>
              </a:spcAft>
            </a:pPr>
            <a:endParaRPr lang="ru-RU"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320456"/>
            <a:ext cx="8424936" cy="5586145"/>
          </a:xfrm>
          <a:prstGeom prst="rect">
            <a:avLst/>
          </a:prstGeom>
        </p:spPr>
        <p:txBody>
          <a:bodyPr wrap="square">
            <a:spAutoFit/>
          </a:bodyPr>
          <a:lstStyle/>
          <a:p>
            <a:pPr lvl="0" indent="228600" fontAlgn="base">
              <a:lnSpc>
                <a:spcPct val="150000"/>
              </a:lnSpc>
              <a:spcBef>
                <a:spcPct val="0"/>
              </a:spcBef>
              <a:spcAft>
                <a:spcPct val="0"/>
              </a:spcAft>
            </a:pPr>
            <a:r>
              <a:rPr lang="ru-RU" sz="2800" b="1" dirty="0" smtClean="0">
                <a:solidFill>
                  <a:srgbClr val="006600"/>
                </a:solidFill>
                <a:latin typeface="Times New Roman" pitchFamily="18" charset="0"/>
                <a:ea typeface="Times New Roman" pitchFamily="18" charset="0"/>
                <a:cs typeface="Times New Roman" pitchFamily="18" charset="0"/>
              </a:rPr>
              <a:t>Игра </a:t>
            </a:r>
            <a:r>
              <a:rPr lang="ru-RU" sz="2800" b="1" i="1" dirty="0" smtClean="0">
                <a:solidFill>
                  <a:srgbClr val="006600"/>
                </a:solidFill>
                <a:latin typeface="Times New Roman" pitchFamily="18" charset="0"/>
                <a:ea typeface="Times New Roman" pitchFamily="18" charset="0"/>
                <a:cs typeface="Times New Roman" pitchFamily="18" charset="0"/>
              </a:rPr>
              <a:t>«</a:t>
            </a:r>
            <a:r>
              <a:rPr lang="ru-RU" sz="2800" b="1" dirty="0" smtClean="0">
                <a:solidFill>
                  <a:srgbClr val="006600"/>
                </a:solidFill>
                <a:latin typeface="Times New Roman" pitchFamily="18" charset="0"/>
                <a:ea typeface="Times New Roman" pitchFamily="18" charset="0"/>
                <a:cs typeface="Times New Roman" pitchFamily="18" charset="0"/>
              </a:rPr>
              <a:t>Цепочка-рассказ», «Объяснялки» </a:t>
            </a:r>
            <a:endParaRPr lang="ru-RU" sz="2800" b="1" dirty="0" smtClean="0">
              <a:solidFill>
                <a:srgbClr val="006600"/>
              </a:solidFill>
              <a:latin typeface="Times New Roman" pitchFamily="18" charset="0"/>
              <a:cs typeface="Times New Roman" pitchFamily="18" charset="0"/>
            </a:endParaRPr>
          </a:p>
          <a:p>
            <a:pPr indent="228600" eaLnBrk="0" fontAlgn="base" hangingPunct="0">
              <a:lnSpc>
                <a:spcPct val="150000"/>
              </a:lnSpc>
              <a:spcBef>
                <a:spcPct val="0"/>
              </a:spcBef>
              <a:spcAft>
                <a:spcPct val="0"/>
              </a:spcAft>
            </a:pPr>
            <a:r>
              <a:rPr lang="ru-RU" b="1" u="sng" dirty="0" smtClean="0">
                <a:solidFill>
                  <a:schemeClr val="accent3">
                    <a:lumMod val="50000"/>
                  </a:schemeClr>
                </a:solidFill>
                <a:latin typeface="Times New Roman" pitchFamily="18" charset="0"/>
                <a:ea typeface="Times New Roman" pitchFamily="18" charset="0"/>
                <a:cs typeface="Times New Roman" pitchFamily="18" charset="0"/>
              </a:rPr>
              <a:t>Цель</a:t>
            </a:r>
            <a:r>
              <a:rPr lang="ru-RU" b="1" dirty="0" smtClean="0">
                <a:solidFill>
                  <a:schemeClr val="accent3">
                    <a:lumMod val="50000"/>
                  </a:schemeClr>
                </a:solidFill>
                <a:latin typeface="Times New Roman" pitchFamily="18" charset="0"/>
                <a:ea typeface="Times New Roman" pitchFamily="18" charset="0"/>
                <a:cs typeface="Times New Roman" pitchFamily="18" charset="0"/>
              </a:rPr>
              <a:t>: </a:t>
            </a:r>
            <a:r>
              <a:rPr lang="ru-RU" b="1" dirty="0" smtClean="0">
                <a:solidFill>
                  <a:srgbClr val="698335"/>
                </a:solidFill>
                <a:latin typeface="Times New Roman" pitchFamily="18" charset="0"/>
                <a:ea typeface="Times New Roman" pitchFamily="18" charset="0"/>
                <a:cs typeface="Times New Roman" pitchFamily="18" charset="0"/>
              </a:rPr>
              <a:t>Формировать умение строить цепочку из слов, связывая их по смыслу с помощью вопросов. </a:t>
            </a:r>
            <a:endParaRPr lang="ru-RU" b="1" dirty="0" smtClean="0">
              <a:solidFill>
                <a:srgbClr val="698335"/>
              </a:solidFill>
              <a:latin typeface="Times New Roman" pitchFamily="18" charset="0"/>
              <a:cs typeface="Times New Roman" pitchFamily="18" charset="0"/>
            </a:endParaRPr>
          </a:p>
          <a:p>
            <a:pPr lvl="0" indent="22860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Необходимо составить цепочку- </a:t>
            </a:r>
            <a:r>
              <a:rPr lang="ru-RU" b="1" u="sng" dirty="0" smtClean="0">
                <a:solidFill>
                  <a:srgbClr val="698335"/>
                </a:solidFill>
                <a:latin typeface="Times New Roman" pitchFamily="18" charset="0"/>
                <a:ea typeface="Times New Roman" pitchFamily="18" charset="0"/>
                <a:cs typeface="Times New Roman" pitchFamily="18" charset="0"/>
              </a:rPr>
              <a:t>рассказ</a:t>
            </a:r>
            <a:r>
              <a:rPr lang="ru-RU" b="1" dirty="0" smtClean="0">
                <a:solidFill>
                  <a:srgbClr val="698335"/>
                </a:solidFill>
                <a:latin typeface="Times New Roman" pitchFamily="18" charset="0"/>
                <a:ea typeface="Times New Roman" pitchFamily="18" charset="0"/>
                <a:cs typeface="Times New Roman" pitchFamily="18" charset="0"/>
              </a:rPr>
              <a:t>:  </a:t>
            </a:r>
            <a:r>
              <a:rPr lang="ru-RU" b="1" dirty="0" smtClean="0">
                <a:solidFill>
                  <a:srgbClr val="C00000"/>
                </a:solidFill>
                <a:latin typeface="Times New Roman" pitchFamily="18" charset="0"/>
                <a:ea typeface="Times New Roman" pitchFamily="18" charset="0"/>
                <a:cs typeface="Times New Roman" pitchFamily="18" charset="0"/>
              </a:rPr>
              <a:t>«Как от яблони перейти к ложке?»</a:t>
            </a:r>
            <a:r>
              <a:rPr lang="ru-RU" b="1" dirty="0" smtClean="0">
                <a:solidFill>
                  <a:srgbClr val="698335"/>
                </a:solidFill>
                <a:latin typeface="Times New Roman" pitchFamily="18" charset="0"/>
                <a:ea typeface="Times New Roman" pitchFamily="18" charset="0"/>
                <a:cs typeface="Times New Roman" pitchFamily="18" charset="0"/>
              </a:rPr>
              <a:t>      Как это сделать?</a:t>
            </a:r>
            <a:endParaRPr lang="ru-RU" b="1" dirty="0" smtClean="0">
              <a:solidFill>
                <a:srgbClr val="698335"/>
              </a:solidFill>
              <a:latin typeface="Times New Roman" pitchFamily="18" charset="0"/>
              <a:cs typeface="Times New Roman" pitchFamily="18" charset="0"/>
            </a:endParaRPr>
          </a:p>
          <a:p>
            <a:pPr lvl="0" indent="22860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Педагог начинает цепочку, дети продолжают.</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В саду стояла яблонька, на которой …</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Висели вкусные и спелые яблочки.</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Яблочки были спелые и поэтому сами …</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Сами падали на землю.</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Так как яблочки падали, бабушка…</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Бабушка их собирала.</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Собрав яблоки, чтобы они не испортились, бабушка…</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Варила вкусное варенье.</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Варенье было вкусное, поэтому…</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Внуки ели его прямо ложками.</a:t>
            </a:r>
            <a:endParaRPr lang="ru-RU" dirty="0">
              <a:solidFill>
                <a:srgbClr val="698335"/>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23528" y="116632"/>
            <a:ext cx="8568952" cy="4062651"/>
          </a:xfrm>
          <a:prstGeom prst="rect">
            <a:avLst/>
          </a:prstGeom>
        </p:spPr>
        <p:txBody>
          <a:bodyPr wrap="square">
            <a:spAutoFit/>
          </a:bodyPr>
          <a:lstStyle/>
          <a:p>
            <a:pPr lvl="0" indent="228600" fontAlgn="base">
              <a:lnSpc>
                <a:spcPct val="150000"/>
              </a:lnSpc>
              <a:spcBef>
                <a:spcPct val="0"/>
              </a:spcBef>
              <a:spcAft>
                <a:spcPct val="0"/>
              </a:spcAft>
            </a:pPr>
            <a:r>
              <a:rPr lang="ru-RU" sz="2800" b="1" dirty="0" smtClean="0">
                <a:solidFill>
                  <a:srgbClr val="C00000"/>
                </a:solidFill>
                <a:latin typeface="Times New Roman" pitchFamily="18" charset="0"/>
                <a:ea typeface="Times New Roman" pitchFamily="18" charset="0"/>
                <a:cs typeface="Times New Roman" pitchFamily="18" charset="0"/>
              </a:rPr>
              <a:t>                    </a:t>
            </a:r>
            <a:r>
              <a:rPr lang="ru-RU" sz="2800" b="1" dirty="0" smtClean="0">
                <a:solidFill>
                  <a:srgbClr val="006600"/>
                </a:solidFill>
                <a:latin typeface="Times New Roman" pitchFamily="18" charset="0"/>
                <a:ea typeface="Times New Roman" pitchFamily="18" charset="0"/>
                <a:cs typeface="Times New Roman" pitchFamily="18" charset="0"/>
              </a:rPr>
              <a:t>Метод «Мозговой штурм»</a:t>
            </a:r>
            <a:endParaRPr lang="ru-RU" sz="2800" b="1" dirty="0" smtClean="0">
              <a:solidFill>
                <a:srgbClr val="006600"/>
              </a:solidFill>
              <a:latin typeface="Times New Roman" pitchFamily="18" charset="0"/>
              <a:cs typeface="Times New Roman" pitchFamily="18" charset="0"/>
            </a:endParaRPr>
          </a:p>
          <a:p>
            <a:pPr lvl="0" indent="228600" fontAlgn="base">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Мозговой штурм предполагает постановку  изобретательской задачи и нахождения способов ее решения с помощью перебора ресурсов, выбор  идеального решения.</a:t>
            </a:r>
          </a:p>
          <a:p>
            <a:pPr lvl="0" indent="228600" eaLnBrk="0" fontAlgn="base" hangingPunct="0">
              <a:lnSpc>
                <a:spcPct val="150000"/>
              </a:lnSpc>
              <a:spcBef>
                <a:spcPct val="0"/>
              </a:spcBef>
              <a:spcAft>
                <a:spcPct val="0"/>
              </a:spcAft>
            </a:pP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Темами мозгового штурма могут быть </a:t>
            </a:r>
            <a:r>
              <a:rPr lang="ru-RU" b="1" u="sng" dirty="0" smtClean="0">
                <a:solidFill>
                  <a:srgbClr val="698335"/>
                </a:solidFill>
                <a:latin typeface="Times New Roman" pitchFamily="18" charset="0"/>
                <a:ea typeface="Times New Roman" pitchFamily="18" charset="0"/>
                <a:cs typeface="Times New Roman" pitchFamily="18" charset="0"/>
              </a:rPr>
              <a:t>такие</a:t>
            </a:r>
            <a:r>
              <a:rPr lang="ru-RU" b="1" dirty="0" smtClean="0">
                <a:solidFill>
                  <a:srgbClr val="698335"/>
                </a:solidFill>
                <a:latin typeface="Times New Roman" pitchFamily="18" charset="0"/>
                <a:ea typeface="Times New Roman" pitchFamily="18" charset="0"/>
                <a:cs typeface="Times New Roman" pitchFamily="18" charset="0"/>
              </a:rPr>
              <a:t>:</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Как не намокнуть под дождём;</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Как мышам достать сыр из-под носа кота;</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Как выгнать лису из </a:t>
            </a:r>
            <a:r>
              <a:rPr lang="ru-RU" b="1" dirty="0" err="1" smtClean="0">
                <a:solidFill>
                  <a:srgbClr val="698335"/>
                </a:solidFill>
                <a:latin typeface="Times New Roman" pitchFamily="18" charset="0"/>
                <a:ea typeface="Times New Roman" pitchFamily="18" charset="0"/>
                <a:cs typeface="Times New Roman" pitchFamily="18" charset="0"/>
              </a:rPr>
              <a:t>зайкиной</a:t>
            </a:r>
            <a:r>
              <a:rPr lang="ru-RU" b="1" dirty="0" smtClean="0">
                <a:solidFill>
                  <a:srgbClr val="698335"/>
                </a:solidFill>
                <a:latin typeface="Times New Roman" pitchFamily="18" charset="0"/>
                <a:ea typeface="Times New Roman" pitchFamily="18" charset="0"/>
                <a:cs typeface="Times New Roman" pitchFamily="18" charset="0"/>
              </a:rPr>
              <a:t> избушки;</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Как не дать медведю залезть на теремок и развалить его;</a:t>
            </a:r>
            <a:endParaRPr lang="ru-RU" b="1" dirty="0" smtClean="0">
              <a:solidFill>
                <a:srgbClr val="698335"/>
              </a:solidFill>
              <a:latin typeface="Times New Roman" pitchFamily="18" charset="0"/>
              <a:cs typeface="Times New Roman" pitchFamily="18" charset="0"/>
            </a:endParaRPr>
          </a:p>
          <a:p>
            <a:pPr lvl="0" indent="228600" eaLnBrk="0" fontAlgn="base" hangingPunct="0">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Как оставить кусочек лета в зиму.</a:t>
            </a:r>
            <a:endParaRPr lang="ru-RU" b="1" dirty="0" smtClean="0">
              <a:solidFill>
                <a:srgbClr val="698335"/>
              </a:solidFill>
              <a:latin typeface="Times New Roman" pitchFamily="18" charset="0"/>
              <a:cs typeface="Times New Roman" pitchFamily="18" charset="0"/>
            </a:endParaRPr>
          </a:p>
        </p:txBody>
      </p:sp>
      <p:sp>
        <p:nvSpPr>
          <p:cNvPr id="7" name="TextBox 6"/>
          <p:cNvSpPr txBox="1"/>
          <p:nvPr/>
        </p:nvSpPr>
        <p:spPr>
          <a:xfrm>
            <a:off x="323528" y="4221088"/>
            <a:ext cx="8496944" cy="830997"/>
          </a:xfrm>
          <a:prstGeom prst="rect">
            <a:avLst/>
          </a:prstGeom>
          <a:noFill/>
        </p:spPr>
        <p:txBody>
          <a:bodyPr wrap="square" rtlCol="0">
            <a:spAutoFit/>
          </a:bodyPr>
          <a:lstStyle/>
          <a:p>
            <a:r>
              <a:rPr lang="ru-RU" sz="1600" b="1" dirty="0" smtClean="0">
                <a:solidFill>
                  <a:srgbClr val="003300"/>
                </a:solidFill>
                <a:latin typeface="Times New Roman" pitchFamily="18" charset="0"/>
                <a:cs typeface="Times New Roman" pitchFamily="18" charset="0"/>
              </a:rPr>
              <a:t>В сборниках развивающих сказок Анатолия  Гина «Задачки-сказки от кота Потряскина»                                                  </a:t>
            </a:r>
          </a:p>
          <a:p>
            <a:r>
              <a:rPr lang="ru-RU" sz="1600" b="1" dirty="0" smtClean="0">
                <a:solidFill>
                  <a:srgbClr val="003300"/>
                </a:solidFill>
                <a:latin typeface="Times New Roman" pitchFamily="18" charset="0"/>
                <a:cs typeface="Times New Roman" pitchFamily="18" charset="0"/>
              </a:rPr>
              <a:t>Владимира  Богата «В Жаркой Африке» предложены задачи на применение мозгового штурма.                                                                 </a:t>
            </a:r>
            <a:endParaRPr lang="ru-RU" sz="1600" b="1" dirty="0">
              <a:solidFill>
                <a:srgbClr val="00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0"/>
            <a:ext cx="8640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Метод </a:t>
            </a:r>
            <a:r>
              <a:rPr kumimoji="0" lang="ru-RU" sz="2800" b="1"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a:t>
            </a:r>
            <a:r>
              <a:rPr kumimoji="0" lang="ru-RU" sz="2800" b="1" u="none" strike="noStrike" cap="none" normalizeH="0" baseline="0" dirty="0" err="1" smtClean="0">
                <a:ln>
                  <a:noFill/>
                </a:ln>
                <a:solidFill>
                  <a:srgbClr val="006600"/>
                </a:solidFill>
                <a:effectLst/>
                <a:latin typeface="Times New Roman" pitchFamily="18" charset="0"/>
                <a:ea typeface="Times New Roman" pitchFamily="18" charset="0"/>
                <a:cs typeface="Times New Roman" pitchFamily="18" charset="0"/>
              </a:rPr>
              <a:t>Синектика</a:t>
            </a:r>
            <a:r>
              <a:rPr kumimoji="0" lang="ru-RU" sz="2800" b="1"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a:t>
            </a:r>
            <a:r>
              <a:rPr kumimoji="0" lang="ru-RU" sz="28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 </a:t>
            </a:r>
            <a:endParaRPr kumimoji="0" lang="ru-RU" sz="2800" b="1" i="0" u="none" strike="noStrike" cap="none" normalizeH="0" baseline="0" dirty="0" smtClean="0">
              <a:ln>
                <a:noFill/>
              </a:ln>
              <a:solidFill>
                <a:srgbClr val="006600"/>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Это так называемый метод </a:t>
            </a:r>
            <a:r>
              <a:rPr kumimoji="0" lang="ru-RU" sz="1400" b="1" i="0"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аналогий:</a:t>
            </a:r>
            <a:endParaRPr kumimoji="0" lang="ru-RU" sz="1400" b="1" i="0"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Личностная аналогия </a:t>
            </a:r>
            <a:r>
              <a:rPr kumimoji="0" lang="ru-RU" sz="1400" b="1" i="1"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a:t>
            </a:r>
            <a:r>
              <a:rPr kumimoji="0" lang="ru-RU" sz="1400" b="1" i="1" u="sng" strike="noStrike" cap="none" normalizeH="0" baseline="0" dirty="0" err="1" smtClean="0">
                <a:ln>
                  <a:noFill/>
                </a:ln>
                <a:solidFill>
                  <a:srgbClr val="003300"/>
                </a:solidFill>
                <a:effectLst/>
                <a:latin typeface="Times New Roman" pitchFamily="18" charset="0"/>
                <a:ea typeface="Times New Roman" pitchFamily="18" charset="0"/>
                <a:cs typeface="Times New Roman" pitchFamily="18" charset="0"/>
              </a:rPr>
              <a:t>эмпатия</a:t>
            </a:r>
            <a:r>
              <a:rPr kumimoji="0" lang="ru-RU" sz="1400" b="1" i="1"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a:t>
            </a:r>
            <a:r>
              <a:rPr kumimoji="0" lang="ru-RU" sz="1400" b="1" i="0"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 </a:t>
            </a:r>
            <a:r>
              <a:rPr kumimoji="0" lang="ru-RU" sz="1400"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Предлагаем ребёнку представить самого себя в качестве какого-нибудь предмета или явления в проблемной ситуации. </a:t>
            </a:r>
            <a:r>
              <a:rPr kumimoji="0" lang="ru-RU" sz="1400" i="0"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Например:</a:t>
            </a:r>
            <a:r>
              <a:rPr kumimoji="0" lang="ru-RU" sz="1400"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 - представь, </a:t>
            </a:r>
            <a:r>
              <a:rPr lang="ru-RU" sz="1400" dirty="0" smtClean="0">
                <a:solidFill>
                  <a:schemeClr val="accent3">
                    <a:lumMod val="50000"/>
                  </a:schemeClr>
                </a:solidFill>
                <a:latin typeface="Times New Roman" pitchFamily="18" charset="0"/>
                <a:ea typeface="Times New Roman" pitchFamily="18" charset="0"/>
                <a:cs typeface="Times New Roman" pitchFamily="18" charset="0"/>
              </a:rPr>
              <a:t>что ты цветочек на клумбе, которую забыли полить. Предлагаю рассказать детям  о чем думает цветочек в данной ситуации.</a:t>
            </a:r>
            <a:endParaRPr kumimoji="0" lang="ru-RU" sz="140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indent="228600" eaLnBrk="0" fontAlgn="base" hangingPunct="0">
              <a:spcBef>
                <a:spcPct val="0"/>
              </a:spcBef>
              <a:spcAft>
                <a:spcPct val="0"/>
              </a:spcAft>
            </a:pPr>
            <a:endParaRPr kumimoji="0" lang="ru-RU" sz="1400" b="1" i="0"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endParaRPr>
          </a:p>
          <a:p>
            <a:pPr indent="228600" algn="just" eaLnBrk="0" fontAlgn="base" hangingPunct="0">
              <a:spcBef>
                <a:spcPct val="0"/>
              </a:spcBef>
              <a:spcAft>
                <a:spcPct val="0"/>
              </a:spcAft>
            </a:pPr>
            <a:r>
              <a:rPr kumimoji="0" lang="ru-RU" sz="1400" b="1" i="0"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Прямая аналогия</a:t>
            </a:r>
            <a:r>
              <a:rPr kumimoji="0" lang="ru-RU" sz="1400" b="1"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 </a:t>
            </a:r>
            <a:r>
              <a:rPr kumimoji="0" lang="ru-RU" sz="1400"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Основывается на поиске сходных процессов в других областях знаний </a:t>
            </a:r>
            <a:r>
              <a:rPr kumimoji="0" lang="ru-RU" sz="1400" i="1"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(вертолёт - аналогия стрекозы, подводная лодка - аналогия рыбы и т. д.)</a:t>
            </a:r>
            <a:r>
              <a:rPr kumimoji="0" lang="ru-RU" sz="1400"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a:t>
            </a:r>
            <a:r>
              <a:rPr lang="ru-RU" sz="1400" dirty="0" smtClean="0">
                <a:solidFill>
                  <a:srgbClr val="C00000"/>
                </a:solidFill>
                <a:latin typeface="Times New Roman" pitchFamily="18" charset="0"/>
                <a:cs typeface="Times New Roman" pitchFamily="18" charset="0"/>
              </a:rPr>
              <a:t> </a:t>
            </a:r>
          </a:p>
          <a:p>
            <a:pPr indent="228600" eaLnBrk="0" fontAlgn="base" hangingPunct="0">
              <a:spcBef>
                <a:spcPct val="0"/>
              </a:spcBef>
              <a:spcAft>
                <a:spcPct val="0"/>
              </a:spcAft>
            </a:pPr>
            <a:endParaRPr lang="ru-RU" sz="1400" b="1" dirty="0" smtClean="0">
              <a:solidFill>
                <a:srgbClr val="C00000"/>
              </a:solidFill>
              <a:latin typeface="Times New Roman" pitchFamily="18" charset="0"/>
              <a:cs typeface="Times New Roman" pitchFamily="18" charset="0"/>
            </a:endParaRPr>
          </a:p>
          <a:p>
            <a:pPr indent="228600" eaLnBrk="0" fontAlgn="base" hangingPunct="0">
              <a:spcBef>
                <a:spcPct val="0"/>
              </a:spcBef>
              <a:spcAft>
                <a:spcPct val="0"/>
              </a:spcAft>
            </a:pPr>
            <a:r>
              <a:rPr lang="ru-RU" sz="1400" b="1" dirty="0" smtClean="0">
                <a:solidFill>
                  <a:srgbClr val="003300"/>
                </a:solidFill>
                <a:latin typeface="Times New Roman" pitchFamily="18" charset="0"/>
                <a:cs typeface="Times New Roman" pitchFamily="18" charset="0"/>
              </a:rPr>
              <a:t>Игра «Добавь словечко»                                       </a:t>
            </a:r>
          </a:p>
          <a:p>
            <a:pPr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cs typeface="Times New Roman" pitchFamily="18" charset="0"/>
              </a:rPr>
              <a:t>Яркое, теплое (Что?) солнце.                                                                     </a:t>
            </a:r>
          </a:p>
          <a:p>
            <a:pPr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cs typeface="Times New Roman" pitchFamily="18" charset="0"/>
              </a:rPr>
              <a:t>Снег, мороженое  (Что делают?)тают.                                                  </a:t>
            </a:r>
          </a:p>
          <a:p>
            <a:pPr lvl="0" indent="228600" fontAlgn="base">
              <a:spcBef>
                <a:spcPct val="0"/>
              </a:spcBef>
              <a:spcAft>
                <a:spcPct val="0"/>
              </a:spcAft>
            </a:pPr>
            <a:r>
              <a:rPr lang="ru-RU" sz="1400" b="1" dirty="0" smtClean="0">
                <a:solidFill>
                  <a:schemeClr val="accent3">
                    <a:lumMod val="50000"/>
                  </a:schemeClr>
                </a:solidFill>
                <a:latin typeface="Times New Roman" pitchFamily="18" charset="0"/>
                <a:cs typeface="Times New Roman" pitchFamily="18" charset="0"/>
              </a:rPr>
              <a:t>Звенит, бежит (что?) ручей.   И.т.д.</a:t>
            </a:r>
            <a:r>
              <a:rPr lang="ru-RU" sz="1400" b="1" dirty="0" smtClean="0">
                <a:solidFill>
                  <a:srgbClr val="003300"/>
                </a:solidFill>
                <a:latin typeface="Times New Roman" pitchFamily="18" charset="0"/>
                <a:ea typeface="Times New Roman" pitchFamily="18" charset="0"/>
                <a:cs typeface="Times New Roman" pitchFamily="18" charset="0"/>
              </a:rPr>
              <a:t> </a:t>
            </a:r>
          </a:p>
          <a:p>
            <a:pPr lvl="0" indent="228600" fontAlgn="base">
              <a:spcBef>
                <a:spcPct val="0"/>
              </a:spcBef>
              <a:spcAft>
                <a:spcPct val="0"/>
              </a:spcAft>
            </a:pPr>
            <a:endParaRPr lang="ru-RU" sz="1400" b="1" dirty="0" smtClean="0">
              <a:solidFill>
                <a:srgbClr val="003300"/>
              </a:solidFill>
              <a:latin typeface="Times New Roman" pitchFamily="18" charset="0"/>
              <a:ea typeface="Times New Roman" pitchFamily="18" charset="0"/>
              <a:cs typeface="Times New Roman" pitchFamily="18" charset="0"/>
            </a:endParaRPr>
          </a:p>
          <a:p>
            <a:pPr lvl="0" indent="228600" fontAlgn="base">
              <a:spcBef>
                <a:spcPct val="0"/>
              </a:spcBef>
              <a:spcAft>
                <a:spcPct val="0"/>
              </a:spcAft>
            </a:pPr>
            <a:r>
              <a:rPr lang="ru-RU" sz="1400" b="1" u="sng" dirty="0" smtClean="0">
                <a:solidFill>
                  <a:srgbClr val="003300"/>
                </a:solidFill>
                <a:latin typeface="Times New Roman" pitchFamily="18" charset="0"/>
                <a:ea typeface="Times New Roman" pitchFamily="18" charset="0"/>
                <a:cs typeface="Times New Roman" pitchFamily="18" charset="0"/>
              </a:rPr>
              <a:t>Фантастическая аналогия. </a:t>
            </a:r>
            <a:r>
              <a:rPr lang="ru-RU" sz="1400" b="1" u="sng" dirty="0" smtClean="0">
                <a:solidFill>
                  <a:srgbClr val="FF0000"/>
                </a:solidFill>
                <a:latin typeface="Times New Roman" pitchFamily="18" charset="0"/>
                <a:ea typeface="Times New Roman" pitchFamily="18" charset="0"/>
                <a:cs typeface="Times New Roman" pitchFamily="18" charset="0"/>
              </a:rPr>
              <a:t>                      </a:t>
            </a:r>
          </a:p>
          <a:p>
            <a:pPr lvl="0" indent="228600" algn="just" fontAlgn="base">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Решение проблемы, задачи осуществляется, как в волшебной сказке, т. е. игнорируются все существующие законы </a:t>
            </a:r>
            <a:r>
              <a:rPr lang="ru-RU" sz="1400" b="1" i="1" dirty="0" smtClean="0">
                <a:solidFill>
                  <a:schemeClr val="accent3">
                    <a:lumMod val="50000"/>
                  </a:schemeClr>
                </a:solidFill>
                <a:latin typeface="Times New Roman" pitchFamily="18" charset="0"/>
                <a:ea typeface="Times New Roman" pitchFamily="18" charset="0"/>
                <a:cs typeface="Times New Roman" pitchFamily="18" charset="0"/>
              </a:rPr>
              <a:t>(нарисуй свою радость, изобрази любовь)</a:t>
            </a: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a:t>
            </a:r>
          </a:p>
          <a:p>
            <a:pPr lvl="0" indent="228600" algn="just" fontAlgn="base">
              <a:spcBef>
                <a:spcPct val="0"/>
              </a:spcBef>
              <a:spcAft>
                <a:spcPct val="0"/>
              </a:spcAft>
            </a:pPr>
            <a:endParaRPr lang="ru-RU" sz="1400" b="1" dirty="0" smtClean="0">
              <a:solidFill>
                <a:schemeClr val="accent3">
                  <a:lumMod val="50000"/>
                </a:schemeClr>
              </a:solidFill>
              <a:latin typeface="Times New Roman" pitchFamily="18" charset="0"/>
              <a:cs typeface="Times New Roman" pitchFamily="18" charset="0"/>
            </a:endParaRPr>
          </a:p>
          <a:p>
            <a:pPr lvl="0" indent="228600" eaLnBrk="0" fontAlgn="base" hangingPunct="0">
              <a:spcBef>
                <a:spcPct val="0"/>
              </a:spcBef>
              <a:spcAft>
                <a:spcPct val="0"/>
              </a:spcAft>
            </a:pPr>
            <a:r>
              <a:rPr lang="ru-RU" sz="1400" b="1" u="sng" dirty="0" smtClean="0">
                <a:solidFill>
                  <a:srgbClr val="003300"/>
                </a:solidFill>
                <a:latin typeface="Times New Roman" pitchFamily="18" charset="0"/>
                <a:ea typeface="Times New Roman" pitchFamily="18" charset="0"/>
                <a:cs typeface="Times New Roman" pitchFamily="18" charset="0"/>
              </a:rPr>
              <a:t>Символическая аналогия.</a:t>
            </a:r>
          </a:p>
          <a:p>
            <a:pPr lvl="0"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Сравнение предметов по их свойствам.</a:t>
            </a:r>
            <a:endParaRPr lang="ru-RU" sz="1400" b="1" dirty="0" smtClean="0">
              <a:solidFill>
                <a:schemeClr val="accent3">
                  <a:lumMod val="50000"/>
                </a:schemeClr>
              </a:solidFill>
              <a:latin typeface="Times New Roman" pitchFamily="18" charset="0"/>
              <a:cs typeface="Times New Roman" pitchFamily="18" charset="0"/>
            </a:endParaRPr>
          </a:p>
          <a:p>
            <a:pPr lvl="0"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по форме </a:t>
            </a:r>
            <a:r>
              <a:rPr lang="ru-RU" sz="1400" b="1" i="1" dirty="0" smtClean="0">
                <a:solidFill>
                  <a:schemeClr val="accent3">
                    <a:lumMod val="50000"/>
                  </a:schemeClr>
                </a:solidFill>
                <a:latin typeface="Times New Roman" pitchFamily="18" charset="0"/>
                <a:ea typeface="Times New Roman" pitchFamily="18" charset="0"/>
                <a:cs typeface="Times New Roman" pitchFamily="18" charset="0"/>
              </a:rPr>
              <a:t>(круглый, как)</a:t>
            </a:r>
            <a:endParaRPr lang="ru-RU" sz="1400" b="1" dirty="0" smtClean="0">
              <a:solidFill>
                <a:schemeClr val="accent3">
                  <a:lumMod val="50000"/>
                </a:schemeClr>
              </a:solidFill>
              <a:latin typeface="Times New Roman" pitchFamily="18" charset="0"/>
              <a:cs typeface="Times New Roman" pitchFamily="18" charset="0"/>
            </a:endParaRPr>
          </a:p>
          <a:p>
            <a:pPr lvl="0"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по размеру </a:t>
            </a:r>
            <a:r>
              <a:rPr lang="ru-RU" sz="1400" b="1" i="1" dirty="0" smtClean="0">
                <a:solidFill>
                  <a:schemeClr val="accent3">
                    <a:lumMod val="50000"/>
                  </a:schemeClr>
                </a:solidFill>
                <a:latin typeface="Times New Roman" pitchFamily="18" charset="0"/>
                <a:ea typeface="Times New Roman" pitchFamily="18" charset="0"/>
                <a:cs typeface="Times New Roman" pitchFamily="18" charset="0"/>
              </a:rPr>
              <a:t>(большой, как)</a:t>
            </a:r>
            <a:endParaRPr lang="ru-RU" sz="1400" b="1" dirty="0" smtClean="0">
              <a:solidFill>
                <a:schemeClr val="accent3">
                  <a:lumMod val="50000"/>
                </a:schemeClr>
              </a:solidFill>
              <a:latin typeface="Times New Roman" pitchFamily="18" charset="0"/>
              <a:cs typeface="Times New Roman" pitchFamily="18" charset="0"/>
            </a:endParaRPr>
          </a:p>
          <a:p>
            <a:pPr lvl="0"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по цвету </a:t>
            </a:r>
            <a:r>
              <a:rPr lang="ru-RU" sz="1400" b="1" i="1" dirty="0" smtClean="0">
                <a:solidFill>
                  <a:schemeClr val="accent3">
                    <a:lumMod val="50000"/>
                  </a:schemeClr>
                </a:solidFill>
                <a:latin typeface="Times New Roman" pitchFamily="18" charset="0"/>
                <a:ea typeface="Times New Roman" pitchFamily="18" charset="0"/>
                <a:cs typeface="Times New Roman" pitchFamily="18" charset="0"/>
              </a:rPr>
              <a:t>(жёлтый, как)</a:t>
            </a:r>
            <a:endParaRPr lang="ru-RU" sz="1400" b="1" dirty="0" smtClean="0">
              <a:solidFill>
                <a:schemeClr val="accent3">
                  <a:lumMod val="50000"/>
                </a:schemeClr>
              </a:solidFill>
              <a:latin typeface="Times New Roman" pitchFamily="18" charset="0"/>
              <a:cs typeface="Times New Roman" pitchFamily="18" charset="0"/>
            </a:endParaRPr>
          </a:p>
          <a:p>
            <a:pPr lvl="0"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по вкусовым ощущениям </a:t>
            </a:r>
            <a:r>
              <a:rPr lang="ru-RU" sz="1400" b="1" i="1" dirty="0" smtClean="0">
                <a:solidFill>
                  <a:schemeClr val="accent3">
                    <a:lumMod val="50000"/>
                  </a:schemeClr>
                </a:solidFill>
                <a:latin typeface="Times New Roman" pitchFamily="18" charset="0"/>
                <a:ea typeface="Times New Roman" pitchFamily="18" charset="0"/>
                <a:cs typeface="Times New Roman" pitchFamily="18" charset="0"/>
              </a:rPr>
              <a:t>(кислый, как.)</a:t>
            </a:r>
            <a:endParaRPr lang="ru-RU" sz="1400" b="1" dirty="0" smtClean="0">
              <a:solidFill>
                <a:schemeClr val="accent3">
                  <a:lumMod val="50000"/>
                </a:schemeClr>
              </a:solidFill>
              <a:latin typeface="Times New Roman" pitchFamily="18" charset="0"/>
              <a:cs typeface="Times New Roman" pitchFamily="18" charset="0"/>
            </a:endParaRPr>
          </a:p>
          <a:p>
            <a:pPr lvl="0" indent="228600" eaLnBrk="0" fontAlgn="base" hangingPunct="0">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по тактильным ощущениям </a:t>
            </a:r>
            <a:r>
              <a:rPr lang="ru-RU" sz="1400" b="1" i="1" dirty="0" smtClean="0">
                <a:solidFill>
                  <a:schemeClr val="accent3">
                    <a:lumMod val="50000"/>
                  </a:schemeClr>
                </a:solidFill>
                <a:latin typeface="Times New Roman" pitchFamily="18" charset="0"/>
                <a:ea typeface="Times New Roman" pitchFamily="18" charset="0"/>
                <a:cs typeface="Times New Roman" pitchFamily="18" charset="0"/>
              </a:rPr>
              <a:t>(тёплый, как.)</a:t>
            </a:r>
            <a:endParaRPr kumimoji="0" lang="ru-RU" sz="16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251520" y="332657"/>
            <a:ext cx="7848872" cy="1985159"/>
          </a:xfrm>
          <a:prstGeom prst="rect">
            <a:avLst/>
          </a:prstGeom>
        </p:spPr>
        <p:txBody>
          <a:bodyPr wrap="square">
            <a:spAutoFit/>
          </a:bodyPr>
          <a:lstStyle/>
          <a:p>
            <a:pPr indent="228600" fontAlgn="base">
              <a:lnSpc>
                <a:spcPct val="150000"/>
              </a:lnSpc>
              <a:spcBef>
                <a:spcPct val="0"/>
              </a:spcBef>
              <a:spcAft>
                <a:spcPct val="0"/>
              </a:spcAft>
            </a:pPr>
            <a:r>
              <a:rPr lang="ru-RU" sz="2800" b="1" dirty="0" smtClean="0">
                <a:solidFill>
                  <a:srgbClr val="006600"/>
                </a:solidFill>
                <a:latin typeface="Times New Roman" pitchFamily="18" charset="0"/>
                <a:ea typeface="Times New Roman" pitchFamily="18" charset="0"/>
                <a:cs typeface="Times New Roman" pitchFamily="18" charset="0"/>
              </a:rPr>
              <a:t>Игра «Что бы это могло быть?»</a:t>
            </a:r>
            <a:endParaRPr lang="ru-RU" sz="2800" b="1" dirty="0" smtClean="0">
              <a:solidFill>
                <a:srgbClr val="006600"/>
              </a:solidFill>
              <a:latin typeface="Times New Roman" pitchFamily="18" charset="0"/>
              <a:cs typeface="Times New Roman" pitchFamily="18" charset="0"/>
            </a:endParaRPr>
          </a:p>
          <a:p>
            <a:pPr indent="228600" eaLnBrk="0" fontAlgn="base" hangingPunct="0">
              <a:lnSpc>
                <a:spcPct val="150000"/>
              </a:lnSpc>
              <a:spcBef>
                <a:spcPct val="0"/>
              </a:spcBef>
              <a:spcAft>
                <a:spcPct val="0"/>
              </a:spcAft>
            </a:pPr>
            <a:r>
              <a:rPr lang="ru-RU" b="1" u="sng" dirty="0" smtClean="0">
                <a:solidFill>
                  <a:schemeClr val="accent3">
                    <a:lumMod val="50000"/>
                  </a:schemeClr>
                </a:solidFill>
                <a:latin typeface="Times New Roman" pitchFamily="18" charset="0"/>
                <a:ea typeface="Times New Roman" pitchFamily="18" charset="0"/>
                <a:cs typeface="Times New Roman" pitchFamily="18" charset="0"/>
              </a:rPr>
              <a:t>Цель</a:t>
            </a:r>
            <a:r>
              <a:rPr lang="ru-RU" b="1" dirty="0" smtClean="0">
                <a:solidFill>
                  <a:schemeClr val="accent3">
                    <a:lumMod val="50000"/>
                  </a:schemeClr>
                </a:solidFill>
                <a:latin typeface="Times New Roman" pitchFamily="18" charset="0"/>
                <a:ea typeface="Times New Roman" pitchFamily="18" charset="0"/>
                <a:cs typeface="Times New Roman" pitchFamily="18" charset="0"/>
              </a:rPr>
              <a:t>: </a:t>
            </a:r>
            <a:r>
              <a:rPr lang="ru-RU" b="1" dirty="0" smtClean="0">
                <a:solidFill>
                  <a:srgbClr val="698335"/>
                </a:solidFill>
                <a:latin typeface="Times New Roman" pitchFamily="18" charset="0"/>
                <a:ea typeface="Times New Roman" pitchFamily="18" charset="0"/>
                <a:cs typeface="Times New Roman" pitchFamily="18" charset="0"/>
              </a:rPr>
              <a:t>Формировать умение на основе восприятия заместителей предметов давать в воображении новые образы, развивать ассоциативное мышление. </a:t>
            </a:r>
            <a:endParaRPr lang="ru-RU" dirty="0"/>
          </a:p>
        </p:txBody>
      </p:sp>
      <p:sp>
        <p:nvSpPr>
          <p:cNvPr id="9" name="Прямоугольник 8"/>
          <p:cNvSpPr/>
          <p:nvPr/>
        </p:nvSpPr>
        <p:spPr>
          <a:xfrm>
            <a:off x="251520" y="2690336"/>
            <a:ext cx="7992888" cy="923330"/>
          </a:xfrm>
          <a:prstGeom prst="rect">
            <a:avLst/>
          </a:prstGeom>
        </p:spPr>
        <p:txBody>
          <a:bodyPr wrap="square">
            <a:spAutoFit/>
          </a:bodyPr>
          <a:lstStyle/>
          <a:p>
            <a:r>
              <a:rPr lang="ru-RU" b="1" dirty="0" smtClean="0">
                <a:solidFill>
                  <a:srgbClr val="003300"/>
                </a:solidFill>
                <a:latin typeface="Times New Roman" pitchFamily="18" charset="0"/>
                <a:ea typeface="Times New Roman" pitchFamily="18" charset="0"/>
                <a:cs typeface="Times New Roman" pitchFamily="18" charset="0"/>
              </a:rPr>
              <a:t>Вам нужно подобрать как можно больше предметов похожих, на заданные геометрические фигуры. Изображения красного круга, зеленого треугольника, синего квадрата</a:t>
            </a:r>
            <a:r>
              <a:rPr lang="ru-RU" b="1" dirty="0" smtClean="0">
                <a:solidFill>
                  <a:srgbClr val="698335"/>
                </a:solidFill>
                <a:latin typeface="Times New Roman" pitchFamily="18" charset="0"/>
                <a:ea typeface="Times New Roman" pitchFamily="18" charset="0"/>
                <a:cs typeface="Times New Roman" pitchFamily="18" charset="0"/>
              </a:rPr>
              <a:t> </a:t>
            </a:r>
            <a:endParaRPr lang="ru-RU" dirty="0"/>
          </a:p>
        </p:txBody>
      </p:sp>
      <p:pic>
        <p:nvPicPr>
          <p:cNvPr id="6147" name="Picture 3" descr="https://pbs.twimg.com/media/CfcTpeoWwAAs-ET.jpg"/>
          <p:cNvPicPr>
            <a:picLocks noChangeAspect="1" noChangeArrowheads="1"/>
          </p:cNvPicPr>
          <p:nvPr/>
        </p:nvPicPr>
        <p:blipFill>
          <a:blip r:embed="rId3" cstate="print"/>
          <a:srcRect/>
          <a:stretch>
            <a:fillRect/>
          </a:stretch>
        </p:blipFill>
        <p:spPr bwMode="auto">
          <a:xfrm>
            <a:off x="467544" y="3789040"/>
            <a:ext cx="1656184" cy="1656184"/>
          </a:xfrm>
          <a:prstGeom prst="rect">
            <a:avLst/>
          </a:prstGeom>
          <a:noFill/>
        </p:spPr>
      </p:pic>
      <p:pic>
        <p:nvPicPr>
          <p:cNvPr id="6149" name="Picture 5" descr="https://solnze-nfdou11.edumsko.ru/uploads/46200/46183/section/1152742/treugolnik.jpg"/>
          <p:cNvPicPr>
            <a:picLocks noChangeAspect="1" noChangeArrowheads="1"/>
          </p:cNvPicPr>
          <p:nvPr/>
        </p:nvPicPr>
        <p:blipFill>
          <a:blip r:embed="rId4" cstate="print"/>
          <a:srcRect/>
          <a:stretch>
            <a:fillRect/>
          </a:stretch>
        </p:blipFill>
        <p:spPr bwMode="auto">
          <a:xfrm>
            <a:off x="2123728" y="3717032"/>
            <a:ext cx="2016224" cy="1512168"/>
          </a:xfrm>
          <a:prstGeom prst="rect">
            <a:avLst/>
          </a:prstGeom>
          <a:noFill/>
        </p:spPr>
      </p:pic>
      <p:pic>
        <p:nvPicPr>
          <p:cNvPr id="6151" name="Picture 7" descr="https://ds05.infourok.ru/uploads/ex/115d/0013e77c-185a0e68/hello_html_m9bfeb49.png"/>
          <p:cNvPicPr>
            <a:picLocks noChangeAspect="1" noChangeArrowheads="1"/>
          </p:cNvPicPr>
          <p:nvPr/>
        </p:nvPicPr>
        <p:blipFill>
          <a:blip r:embed="rId5" cstate="print"/>
          <a:srcRect l="21739" t="17391" r="17391" b="17391"/>
          <a:stretch>
            <a:fillRect/>
          </a:stretch>
        </p:blipFill>
        <p:spPr bwMode="auto">
          <a:xfrm>
            <a:off x="4355976" y="3717032"/>
            <a:ext cx="1368152" cy="14658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611560" y="764704"/>
            <a:ext cx="8064896" cy="646331"/>
          </a:xfrm>
          <a:prstGeom prst="rect">
            <a:avLst/>
          </a:prstGeom>
        </p:spPr>
        <p:txBody>
          <a:bodyPr wrap="square">
            <a:spAutoFit/>
          </a:bodyPr>
          <a:lstStyle/>
          <a:p>
            <a:pPr algn="just"/>
            <a:r>
              <a:rPr lang="ru-RU" dirty="0" smtClean="0">
                <a:solidFill>
                  <a:srgbClr val="698335"/>
                </a:solidFill>
                <a:latin typeface="Times New Roman" pitchFamily="18" charset="0"/>
                <a:cs typeface="Times New Roman" pitchFamily="18" charset="0"/>
              </a:rPr>
              <a:t>Цель: учить детей связывать в сюжетную линию случайно выбранные объекты и составлять текст сказочного содержания. </a:t>
            </a:r>
            <a:endParaRPr lang="ru-RU" dirty="0">
              <a:solidFill>
                <a:srgbClr val="698335"/>
              </a:solidFill>
              <a:latin typeface="Times New Roman" pitchFamily="18" charset="0"/>
              <a:cs typeface="Times New Roman" pitchFamily="18" charset="0"/>
            </a:endParaRPr>
          </a:p>
        </p:txBody>
      </p:sp>
      <p:sp>
        <p:nvSpPr>
          <p:cNvPr id="6" name="Прямоугольник 5"/>
          <p:cNvSpPr/>
          <p:nvPr/>
        </p:nvSpPr>
        <p:spPr>
          <a:xfrm>
            <a:off x="3635896" y="332656"/>
            <a:ext cx="3456384" cy="523220"/>
          </a:xfrm>
          <a:prstGeom prst="rect">
            <a:avLst/>
          </a:prstGeom>
        </p:spPr>
        <p:txBody>
          <a:bodyPr wrap="square">
            <a:spAutoFit/>
          </a:bodyPr>
          <a:lstStyle/>
          <a:p>
            <a:r>
              <a:rPr lang="ru-RU" sz="2800" b="1" dirty="0" smtClean="0">
                <a:solidFill>
                  <a:srgbClr val="006600"/>
                </a:solidFill>
                <a:latin typeface="Times New Roman" pitchFamily="18" charset="0"/>
                <a:cs typeface="Times New Roman" pitchFamily="18" charset="0"/>
              </a:rPr>
              <a:t>Метод «Каталога»</a:t>
            </a:r>
            <a:endParaRPr lang="ru-RU" sz="2800" dirty="0">
              <a:solidFill>
                <a:srgbClr val="006600"/>
              </a:solidFill>
              <a:latin typeface="Times New Roman" pitchFamily="18" charset="0"/>
              <a:cs typeface="Times New Roman" pitchFamily="18" charset="0"/>
            </a:endParaRPr>
          </a:p>
        </p:txBody>
      </p:sp>
      <p:pic>
        <p:nvPicPr>
          <p:cNvPr id="5122" name="Picture 2" descr="https://img-fotki.yandex.ru/get/6802/160780412.7fb/0_1484e7_6e643ac0_XL.png"/>
          <p:cNvPicPr>
            <a:picLocks noChangeAspect="1" noChangeArrowheads="1"/>
          </p:cNvPicPr>
          <p:nvPr/>
        </p:nvPicPr>
        <p:blipFill>
          <a:blip r:embed="rId3" cstate="print"/>
          <a:srcRect/>
          <a:stretch>
            <a:fillRect/>
          </a:stretch>
        </p:blipFill>
        <p:spPr bwMode="auto">
          <a:xfrm>
            <a:off x="251520" y="1916832"/>
            <a:ext cx="1152128" cy="1472164"/>
          </a:xfrm>
          <a:prstGeom prst="rect">
            <a:avLst/>
          </a:prstGeom>
          <a:noFill/>
        </p:spPr>
      </p:pic>
      <p:pic>
        <p:nvPicPr>
          <p:cNvPr id="5124" name="Picture 4" descr="https://im0-tub-ru.yandex.net/i?id=486e7f03ecd871487a5af02ba66a5730&amp;n=13&amp;exp=1"/>
          <p:cNvPicPr>
            <a:picLocks noChangeAspect="1" noChangeArrowheads="1"/>
          </p:cNvPicPr>
          <p:nvPr/>
        </p:nvPicPr>
        <p:blipFill>
          <a:blip r:embed="rId4" cstate="print"/>
          <a:srcRect/>
          <a:stretch>
            <a:fillRect/>
          </a:stretch>
        </p:blipFill>
        <p:spPr bwMode="auto">
          <a:xfrm>
            <a:off x="2339752" y="1700808"/>
            <a:ext cx="2383712" cy="1584176"/>
          </a:xfrm>
          <a:prstGeom prst="rect">
            <a:avLst/>
          </a:prstGeom>
          <a:noFill/>
        </p:spPr>
      </p:pic>
      <p:pic>
        <p:nvPicPr>
          <p:cNvPr id="5126" name="Picture 6" descr="https://i.pinimg.com/originals/a2/2a/d1/a22ad15d0455dc304fc2d54f3d0a43aa.jpg"/>
          <p:cNvPicPr>
            <a:picLocks noChangeAspect="1" noChangeArrowheads="1"/>
          </p:cNvPicPr>
          <p:nvPr/>
        </p:nvPicPr>
        <p:blipFill>
          <a:blip r:embed="rId5" cstate="print"/>
          <a:srcRect/>
          <a:stretch>
            <a:fillRect/>
          </a:stretch>
        </p:blipFill>
        <p:spPr bwMode="auto">
          <a:xfrm>
            <a:off x="4139952" y="3429000"/>
            <a:ext cx="1512167" cy="1512168"/>
          </a:xfrm>
          <a:prstGeom prst="rect">
            <a:avLst/>
          </a:prstGeom>
          <a:noFill/>
        </p:spPr>
      </p:pic>
      <p:pic>
        <p:nvPicPr>
          <p:cNvPr id="5130" name="Picture 10" descr="https://ds05.infourok.ru/uploads/ex/076d/0010340c-d82250e9/hello_html_5df68182.png"/>
          <p:cNvPicPr>
            <a:picLocks noChangeAspect="1" noChangeArrowheads="1"/>
          </p:cNvPicPr>
          <p:nvPr/>
        </p:nvPicPr>
        <p:blipFill>
          <a:blip r:embed="rId6" cstate="print"/>
          <a:srcRect/>
          <a:stretch>
            <a:fillRect/>
          </a:stretch>
        </p:blipFill>
        <p:spPr bwMode="auto">
          <a:xfrm>
            <a:off x="5292080" y="1988840"/>
            <a:ext cx="1224136" cy="1224136"/>
          </a:xfrm>
          <a:prstGeom prst="rect">
            <a:avLst/>
          </a:prstGeom>
          <a:noFill/>
        </p:spPr>
      </p:pic>
      <p:pic>
        <p:nvPicPr>
          <p:cNvPr id="5132" name="Picture 12" descr="https://www.pngkey.com/png/detail/87-871836_scary-black-cat-23572855-transprent-png-free-download.png"/>
          <p:cNvPicPr>
            <a:picLocks noChangeAspect="1" noChangeArrowheads="1"/>
          </p:cNvPicPr>
          <p:nvPr/>
        </p:nvPicPr>
        <p:blipFill>
          <a:blip r:embed="rId7" cstate="print">
            <a:clrChange>
              <a:clrFrom>
                <a:srgbClr val="F6F6F6"/>
              </a:clrFrom>
              <a:clrTo>
                <a:srgbClr val="F6F6F6">
                  <a:alpha val="0"/>
                </a:srgbClr>
              </a:clrTo>
            </a:clrChange>
          </a:blip>
          <a:srcRect/>
          <a:stretch>
            <a:fillRect/>
          </a:stretch>
        </p:blipFill>
        <p:spPr bwMode="auto">
          <a:xfrm>
            <a:off x="6878488" y="2492896"/>
            <a:ext cx="1829128" cy="2304256"/>
          </a:xfrm>
          <a:prstGeom prst="rect">
            <a:avLst/>
          </a:prstGeom>
          <a:noFill/>
        </p:spPr>
      </p:pic>
      <p:pic>
        <p:nvPicPr>
          <p:cNvPr id="5134" name="Picture 14" descr="https://pngicon.ru/file/uploads/rozovaya-roza.png"/>
          <p:cNvPicPr>
            <a:picLocks noChangeAspect="1" noChangeArrowheads="1"/>
          </p:cNvPicPr>
          <p:nvPr/>
        </p:nvPicPr>
        <p:blipFill>
          <a:blip r:embed="rId8" cstate="print"/>
          <a:srcRect/>
          <a:stretch>
            <a:fillRect/>
          </a:stretch>
        </p:blipFill>
        <p:spPr bwMode="auto">
          <a:xfrm>
            <a:off x="1259632" y="3356992"/>
            <a:ext cx="1140516" cy="15841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5517232"/>
            <a:ext cx="8928992" cy="375552"/>
          </a:xfrm>
          <a:prstGeom prst="rect">
            <a:avLst/>
          </a:prstGeom>
        </p:spPr>
        <p:txBody>
          <a:bodyPr wrap="square">
            <a:spAutoFit/>
          </a:bodyPr>
          <a:lstStyle/>
          <a:p>
            <a:pPr>
              <a:lnSpc>
                <a:spcPct val="107000"/>
              </a:lnSpc>
              <a:spcBef>
                <a:spcPts val="900"/>
              </a:spcBef>
              <a:spcAft>
                <a:spcPts val="900"/>
              </a:spcAft>
            </a:pPr>
            <a:endParaRPr lang="ru-RU" dirty="0">
              <a:ea typeface="Calibri"/>
              <a:cs typeface="Times New Roman"/>
            </a:endParaRPr>
          </a:p>
        </p:txBody>
      </p:sp>
      <p:sp>
        <p:nvSpPr>
          <p:cNvPr id="10" name="Rectangle 1"/>
          <p:cNvSpPr>
            <a:spLocks noChangeArrowheads="1"/>
          </p:cNvSpPr>
          <p:nvPr/>
        </p:nvSpPr>
        <p:spPr bwMode="auto">
          <a:xfrm>
            <a:off x="251520" y="815807"/>
            <a:ext cx="871296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Формирует умение находить применение казалось бы совсем ненужному предмету. Может проводиться в виде игры "Аукцион"  </a:t>
            </a:r>
            <a:r>
              <a:rPr lang="ru-RU" sz="1600" dirty="0" smtClean="0">
                <a:solidFill>
                  <a:srgbClr val="003300"/>
                </a:solidFill>
                <a:latin typeface="Times New Roman" pitchFamily="18" charset="0"/>
                <a:ea typeface="Times New Roman" pitchFamily="18" charset="0"/>
                <a:cs typeface="Times New Roman" pitchFamily="18" charset="0"/>
              </a:rPr>
              <a:t>П</a:t>
            </a:r>
            <a:r>
              <a:rPr kumimoji="0" lang="ru-RU" sz="160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редложить детям предмет </a:t>
            </a:r>
            <a:r>
              <a:rPr kumimoji="0" lang="ru-RU" sz="1600" i="1"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a:t>
            </a:r>
            <a:r>
              <a:rPr kumimoji="0" lang="ru-RU" sz="160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например, фантик от жвачки, колпачок от ручки и др.)</a:t>
            </a:r>
            <a:r>
              <a:rPr kumimoji="0" lang="ru-RU" sz="160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 и попросить придумать  как можно больше применений. Предмет "продается" тому, кто сделал последнее предложение.</a:t>
            </a:r>
            <a:endParaRPr kumimoji="0" lang="ru-RU" sz="1600" i="0" u="none" strike="noStrike" cap="none" normalizeH="0" baseline="0" dirty="0" smtClean="0">
              <a:ln>
                <a:noFill/>
              </a:ln>
              <a:solidFill>
                <a:srgbClr val="003300"/>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Следующий вариант использования этого метода: предложить детям представить себя на пустынном острове, где есть только… (возможные </a:t>
            </a:r>
            <a:r>
              <a:rPr kumimoji="0" lang="ru-RU" sz="1600" i="0" u="sng"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варианты</a:t>
            </a:r>
            <a:r>
              <a:rPr kumimoji="0" lang="ru-RU" sz="160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 скакалки, битые лампочки, жвачки, пустые консервные банки и т. д.). Необходимо выжить на этом острове, используя только этот предмет. (Представьте, что на острове есть только много жвачек. Как, используя только их, выжить в течение многих лет? Ведь нужно и жилье, и одежда, и пища.) Дети придумывают варианты одежды из оберток и фантиков, строят дома из жвачек и т. д.</a:t>
            </a:r>
            <a:endParaRPr kumimoji="0" lang="ru-RU" sz="1600" i="0" u="none" strike="noStrike" cap="none" normalizeH="0" baseline="0" dirty="0" smtClean="0">
              <a:ln>
                <a:noFill/>
              </a:ln>
              <a:solidFill>
                <a:srgbClr val="003300"/>
              </a:solidFill>
              <a:effectLst/>
              <a:latin typeface="Times New Roman" pitchFamily="18" charset="0"/>
              <a:cs typeface="Times New Roman" pitchFamily="18" charset="0"/>
            </a:endParaRPr>
          </a:p>
        </p:txBody>
      </p:sp>
      <p:sp>
        <p:nvSpPr>
          <p:cNvPr id="13" name="Прямоугольник 12"/>
          <p:cNvSpPr/>
          <p:nvPr/>
        </p:nvSpPr>
        <p:spPr>
          <a:xfrm>
            <a:off x="3347864" y="3573016"/>
            <a:ext cx="2074223" cy="369332"/>
          </a:xfrm>
          <a:prstGeom prst="rect">
            <a:avLst/>
          </a:prstGeom>
        </p:spPr>
        <p:txBody>
          <a:bodyPr wrap="square">
            <a:spAutoFit/>
          </a:bodyPr>
          <a:lstStyle/>
          <a:p>
            <a:r>
              <a:rPr lang="ru-RU" b="1" dirty="0" smtClean="0">
                <a:solidFill>
                  <a:schemeClr val="accent3">
                    <a:lumMod val="50000"/>
                  </a:schemeClr>
                </a:solidFill>
                <a:latin typeface="Times New Roman" pitchFamily="18" charset="0"/>
                <a:ea typeface="Times New Roman" pitchFamily="18" charset="0"/>
                <a:cs typeface="Times New Roman" pitchFamily="18" charset="0"/>
              </a:rPr>
              <a:t>Игра "Аукцион" </a:t>
            </a:r>
            <a:endParaRPr lang="ru-RU" dirty="0"/>
          </a:p>
        </p:txBody>
      </p:sp>
      <p:sp>
        <p:nvSpPr>
          <p:cNvPr id="8" name="Прямоугольник 7"/>
          <p:cNvSpPr/>
          <p:nvPr/>
        </p:nvSpPr>
        <p:spPr>
          <a:xfrm>
            <a:off x="2627784" y="188640"/>
            <a:ext cx="4104456" cy="523220"/>
          </a:xfrm>
          <a:prstGeom prst="rect">
            <a:avLst/>
          </a:prstGeom>
        </p:spPr>
        <p:txBody>
          <a:bodyPr wrap="square">
            <a:spAutoFit/>
          </a:bodyPr>
          <a:lstStyle/>
          <a:p>
            <a:r>
              <a:rPr lang="ru-RU" sz="2800" b="1" dirty="0" smtClean="0">
                <a:solidFill>
                  <a:srgbClr val="006600"/>
                </a:solidFill>
                <a:latin typeface="Times New Roman" pitchFamily="18" charset="0"/>
                <a:ea typeface="Times New Roman" pitchFamily="18" charset="0"/>
                <a:cs typeface="Times New Roman" pitchFamily="18" charset="0"/>
              </a:rPr>
              <a:t>Метод «Робинзона»</a:t>
            </a:r>
            <a:endParaRPr lang="ru-RU" sz="2800" dirty="0">
              <a:solidFill>
                <a:srgbClr val="006600"/>
              </a:solidFill>
            </a:endParaRPr>
          </a:p>
        </p:txBody>
      </p:sp>
      <p:pic>
        <p:nvPicPr>
          <p:cNvPr id="4098" name="Picture 2" descr="https://images.ru.prom.st/573199601_w200_h200_sharf-happy-view.jpg"/>
          <p:cNvPicPr>
            <a:picLocks noChangeAspect="1" noChangeArrowheads="1"/>
          </p:cNvPicPr>
          <p:nvPr/>
        </p:nvPicPr>
        <p:blipFill>
          <a:blip r:embed="rId3" cstate="print"/>
          <a:srcRect/>
          <a:stretch>
            <a:fillRect/>
          </a:stretch>
        </p:blipFill>
        <p:spPr bwMode="auto">
          <a:xfrm>
            <a:off x="1043608" y="4005064"/>
            <a:ext cx="1368152" cy="1368152"/>
          </a:xfrm>
          <a:prstGeom prst="rect">
            <a:avLst/>
          </a:prstGeom>
          <a:noFill/>
        </p:spPr>
      </p:pic>
      <p:pic>
        <p:nvPicPr>
          <p:cNvPr id="4100" name="Picture 4" descr="https://images.ru.prom.st/602033026_w200_h200_botinki-kotofej-art052111.jpg"/>
          <p:cNvPicPr>
            <a:picLocks noChangeAspect="1" noChangeArrowheads="1"/>
          </p:cNvPicPr>
          <p:nvPr/>
        </p:nvPicPr>
        <p:blipFill>
          <a:blip r:embed="rId4" cstate="print"/>
          <a:srcRect/>
          <a:stretch>
            <a:fillRect/>
          </a:stretch>
        </p:blipFill>
        <p:spPr bwMode="auto">
          <a:xfrm>
            <a:off x="6012160" y="4221088"/>
            <a:ext cx="1530169" cy="1224136"/>
          </a:xfrm>
          <a:prstGeom prst="rect">
            <a:avLst/>
          </a:prstGeom>
          <a:noFill/>
        </p:spPr>
      </p:pic>
      <p:pic>
        <p:nvPicPr>
          <p:cNvPr id="4102" name="Picture 6" descr="https://www.hozdom.com/content/images/9/lozhka_gipfel_primadonna_2888_krasnaya_-_31kh6.5kh5.3sm-31396791380312.jpg"/>
          <p:cNvPicPr>
            <a:picLocks noChangeAspect="1" noChangeArrowheads="1"/>
          </p:cNvPicPr>
          <p:nvPr/>
        </p:nvPicPr>
        <p:blipFill>
          <a:blip r:embed="rId5" cstate="print"/>
          <a:srcRect/>
          <a:stretch>
            <a:fillRect/>
          </a:stretch>
        </p:blipFill>
        <p:spPr bwMode="auto">
          <a:xfrm>
            <a:off x="2555776" y="4293096"/>
            <a:ext cx="1368152" cy="1087455"/>
          </a:xfrm>
          <a:prstGeom prst="rect">
            <a:avLst/>
          </a:prstGeom>
          <a:noFill/>
        </p:spPr>
      </p:pic>
      <p:pic>
        <p:nvPicPr>
          <p:cNvPr id="4104" name="Picture 8" descr="https://megagadzety.pl/40516-tm_home_default/antystres-cube-zielony.jpg"/>
          <p:cNvPicPr>
            <a:picLocks noChangeAspect="1" noChangeArrowheads="1"/>
          </p:cNvPicPr>
          <p:nvPr/>
        </p:nvPicPr>
        <p:blipFill>
          <a:blip r:embed="rId6" cstate="print"/>
          <a:srcRect/>
          <a:stretch>
            <a:fillRect/>
          </a:stretch>
        </p:blipFill>
        <p:spPr bwMode="auto">
          <a:xfrm>
            <a:off x="4211960" y="4077072"/>
            <a:ext cx="1440160" cy="144016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1619672" y="188640"/>
            <a:ext cx="5472608" cy="523220"/>
          </a:xfrm>
          <a:prstGeom prst="rect">
            <a:avLst/>
          </a:prstGeom>
          <a:noFill/>
        </p:spPr>
        <p:txBody>
          <a:bodyPr wrap="square" rtlCol="0">
            <a:spAutoFit/>
          </a:bodyPr>
          <a:lstStyle/>
          <a:p>
            <a:r>
              <a:rPr lang="ru-RU" sz="2800" b="1" dirty="0" smtClean="0">
                <a:solidFill>
                  <a:srgbClr val="006600"/>
                </a:solidFill>
                <a:latin typeface="Times New Roman" pitchFamily="18" charset="0"/>
                <a:cs typeface="Times New Roman" pitchFamily="18" charset="0"/>
              </a:rPr>
              <a:t>Метод «Составление загадок»</a:t>
            </a:r>
            <a:endParaRPr lang="ru-RU" sz="2800" b="1" dirty="0">
              <a:solidFill>
                <a:srgbClr val="006600"/>
              </a:solidFill>
              <a:latin typeface="Times New Roman" pitchFamily="18" charset="0"/>
              <a:cs typeface="Times New Roman" pitchFamily="18" charset="0"/>
            </a:endParaRPr>
          </a:p>
        </p:txBody>
      </p:sp>
      <p:sp>
        <p:nvSpPr>
          <p:cNvPr id="3" name="TextBox 2"/>
          <p:cNvSpPr txBox="1"/>
          <p:nvPr/>
        </p:nvSpPr>
        <p:spPr>
          <a:xfrm>
            <a:off x="395536" y="620688"/>
            <a:ext cx="8424936" cy="584775"/>
          </a:xfrm>
          <a:prstGeom prst="rect">
            <a:avLst/>
          </a:prstGeom>
          <a:noFill/>
        </p:spPr>
        <p:txBody>
          <a:bodyPr wrap="square" rtlCol="0">
            <a:spAutoFit/>
          </a:bodyPr>
          <a:lstStyle/>
          <a:p>
            <a:r>
              <a:rPr lang="ru-RU" sz="1600" b="1" dirty="0" smtClean="0">
                <a:solidFill>
                  <a:schemeClr val="accent3">
                    <a:lumMod val="50000"/>
                  </a:schemeClr>
                </a:solidFill>
                <a:latin typeface="Times New Roman" pitchFamily="18" charset="0"/>
                <a:cs typeface="Times New Roman" pitchFamily="18" charset="0"/>
              </a:rPr>
              <a:t>Цель: формирование навыков речевой творческой деятельности детей; обучение детей созданию сравнений, образных характеристик объектов</a:t>
            </a:r>
            <a:endParaRPr lang="ru-RU" sz="1600" dirty="0">
              <a:solidFill>
                <a:schemeClr val="accent3">
                  <a:lumMod val="50000"/>
                </a:schemeClr>
              </a:solidFill>
            </a:endParaRPr>
          </a:p>
        </p:txBody>
      </p:sp>
      <p:graphicFrame>
        <p:nvGraphicFramePr>
          <p:cNvPr id="4" name="Таблица 3"/>
          <p:cNvGraphicFramePr>
            <a:graphicFrameLocks noGrp="1"/>
          </p:cNvGraphicFramePr>
          <p:nvPr/>
        </p:nvGraphicFramePr>
        <p:xfrm>
          <a:off x="467544" y="1268760"/>
          <a:ext cx="8352927" cy="4176464"/>
        </p:xfrm>
        <a:graphic>
          <a:graphicData uri="http://schemas.openxmlformats.org/drawingml/2006/table">
            <a:tbl>
              <a:tblPr firstRow="1" bandRow="1">
                <a:tableStyleId>{F5AB1C69-6EDB-4FF4-983F-18BD219EF322}</a:tableStyleId>
              </a:tblPr>
              <a:tblGrid>
                <a:gridCol w="2784309"/>
                <a:gridCol w="2784309"/>
                <a:gridCol w="2784309"/>
              </a:tblGrid>
              <a:tr h="918146">
                <a:tc>
                  <a:txBody>
                    <a:bodyPr/>
                    <a:lstStyle/>
                    <a:p>
                      <a:endParaRPr lang="ru-RU" dirty="0"/>
                    </a:p>
                  </a:txBody>
                  <a:tcPr/>
                </a:tc>
                <a:tc gridSpan="2">
                  <a:txBody>
                    <a:bodyPr/>
                    <a:lstStyle/>
                    <a:p>
                      <a:r>
                        <a:rPr lang="ru-RU" sz="2400" dirty="0" smtClean="0">
                          <a:latin typeface="Times New Roman" pitchFamily="18" charset="0"/>
                          <a:cs typeface="Times New Roman" pitchFamily="18" charset="0"/>
                        </a:rPr>
                        <a:t>Какой? Что</a:t>
                      </a:r>
                      <a:r>
                        <a:rPr lang="ru-RU" sz="2400" baseline="0" dirty="0" smtClean="0">
                          <a:latin typeface="Times New Roman" pitchFamily="18" charset="0"/>
                          <a:cs typeface="Times New Roman" pitchFamily="18" charset="0"/>
                        </a:rPr>
                        <a:t> бывает? Что делает?                  </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Таким же? Но</a:t>
                      </a:r>
                      <a:r>
                        <a:rPr lang="ru-RU" sz="2400" baseline="0" dirty="0" smtClean="0">
                          <a:latin typeface="Times New Roman" pitchFamily="18" charset="0"/>
                          <a:cs typeface="Times New Roman" pitchFamily="18" charset="0"/>
                        </a:rPr>
                        <a:t> не (как)</a:t>
                      </a:r>
                      <a:endParaRPr lang="ru-RU" sz="24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r>
              <a:tr h="918146">
                <a:tc>
                  <a:txBody>
                    <a:bodyPr/>
                    <a:lstStyle/>
                    <a:p>
                      <a:endParaRPr lang="ru-RU" dirty="0"/>
                    </a:p>
                  </a:txBody>
                  <a:tcPr/>
                </a:tc>
                <a:tc>
                  <a:txBody>
                    <a:bodyPr/>
                    <a:lstStyle/>
                    <a:p>
                      <a:r>
                        <a:rPr lang="ru-RU" sz="2400" dirty="0" smtClean="0">
                          <a:latin typeface="Times New Roman" pitchFamily="18" charset="0"/>
                          <a:cs typeface="Times New Roman" pitchFamily="18" charset="0"/>
                        </a:rPr>
                        <a:t>Разноцветный, но не радуга</a:t>
                      </a:r>
                      <a:endParaRPr lang="ru-RU" sz="2400" b="1" dirty="0">
                        <a:latin typeface="Times New Roman" pitchFamily="18" charset="0"/>
                        <a:cs typeface="Times New Roman" pitchFamily="18" charset="0"/>
                      </a:endParaRPr>
                    </a:p>
                  </a:txBody>
                  <a:tcPr/>
                </a:tc>
                <a:tc>
                  <a:txBody>
                    <a:bodyPr/>
                    <a:lstStyle/>
                    <a:p>
                      <a:endParaRPr lang="ru-RU" dirty="0"/>
                    </a:p>
                  </a:txBody>
                  <a:tcPr/>
                </a:tc>
              </a:tr>
              <a:tr h="1326212">
                <a:tc>
                  <a:txBody>
                    <a:bodyPr/>
                    <a:lstStyle/>
                    <a:p>
                      <a:endParaRPr lang="ru-RU" dirty="0"/>
                    </a:p>
                  </a:txBody>
                  <a:tcPr/>
                </a:tc>
                <a:tc>
                  <a:txBody>
                    <a:bodyPr/>
                    <a:lstStyle/>
                    <a:p>
                      <a:r>
                        <a:rPr lang="ru-RU" sz="2400" dirty="0" smtClean="0">
                          <a:latin typeface="Times New Roman" pitchFamily="18" charset="0"/>
                          <a:cs typeface="Times New Roman" pitchFamily="18" charset="0"/>
                        </a:rPr>
                        <a:t>Имеет круглую форму, Но не арбуз</a:t>
                      </a:r>
                      <a:endParaRPr lang="ru-RU" sz="2400" b="1" dirty="0">
                        <a:latin typeface="Times New Roman" pitchFamily="18" charset="0"/>
                        <a:cs typeface="Times New Roman" pitchFamily="18" charset="0"/>
                      </a:endParaRPr>
                    </a:p>
                  </a:txBody>
                  <a:tcPr/>
                </a:tc>
                <a:tc>
                  <a:txBody>
                    <a:bodyPr/>
                    <a:lstStyle/>
                    <a:p>
                      <a:endParaRPr lang="ru-RU" dirty="0"/>
                    </a:p>
                  </a:txBody>
                  <a:tcPr/>
                </a:tc>
              </a:tr>
              <a:tr h="1013960">
                <a:tc>
                  <a:txBody>
                    <a:bodyPr/>
                    <a:lstStyle/>
                    <a:p>
                      <a:endParaRPr lang="ru-RU" dirty="0"/>
                    </a:p>
                  </a:txBody>
                  <a:tcPr/>
                </a:tc>
                <a:tc>
                  <a:txBody>
                    <a:bodyPr/>
                    <a:lstStyle/>
                    <a:p>
                      <a:r>
                        <a:rPr lang="ru-RU" sz="2400" dirty="0" smtClean="0">
                          <a:latin typeface="Times New Roman" pitchFamily="18" charset="0"/>
                          <a:cs typeface="Times New Roman" pitchFamily="18" charset="0"/>
                        </a:rPr>
                        <a:t>Быстрый, но не заяц</a:t>
                      </a:r>
                      <a:endParaRPr lang="ru-RU" sz="2400" b="1" dirty="0">
                        <a:latin typeface="Times New Roman" pitchFamily="18" charset="0"/>
                        <a:cs typeface="Times New Roman" pitchFamily="18" charset="0"/>
                      </a:endParaRPr>
                    </a:p>
                  </a:txBody>
                  <a:tcPr/>
                </a:tc>
                <a:tc>
                  <a:txBody>
                    <a:bodyPr/>
                    <a:lstStyle/>
                    <a:p>
                      <a:endParaRPr lang="ru-RU" dirty="0"/>
                    </a:p>
                  </a:txBody>
                  <a:tcPr/>
                </a:tc>
              </a:tr>
            </a:tbl>
          </a:graphicData>
        </a:graphic>
      </p:graphicFrame>
      <p:pic>
        <p:nvPicPr>
          <p:cNvPr id="5" name="Рисунок 4" descr="myach-d-200-mm-lakir-sport.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31640" y="1268760"/>
            <a:ext cx="720080" cy="720080"/>
          </a:xfrm>
          <a:prstGeom prst="rect">
            <a:avLst/>
          </a:prstGeom>
        </p:spPr>
      </p:pic>
      <p:sp>
        <p:nvSpPr>
          <p:cNvPr id="7" name="Облако 6"/>
          <p:cNvSpPr/>
          <p:nvPr/>
        </p:nvSpPr>
        <p:spPr>
          <a:xfrm>
            <a:off x="971600" y="2204864"/>
            <a:ext cx="554360" cy="410344"/>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лако 7"/>
          <p:cNvSpPr/>
          <p:nvPr/>
        </p:nvSpPr>
        <p:spPr>
          <a:xfrm>
            <a:off x="1691680" y="2204864"/>
            <a:ext cx="504056" cy="432048"/>
          </a:xfrm>
          <a:prstGeom prst="cloud">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блако 8"/>
          <p:cNvSpPr/>
          <p:nvPr/>
        </p:nvSpPr>
        <p:spPr>
          <a:xfrm>
            <a:off x="1259632" y="2564904"/>
            <a:ext cx="554360" cy="4103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авнобедренный треугольник 9"/>
          <p:cNvSpPr/>
          <p:nvPr/>
        </p:nvSpPr>
        <p:spPr>
          <a:xfrm>
            <a:off x="1043608" y="3284984"/>
            <a:ext cx="484640" cy="4103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907704" y="3356992"/>
            <a:ext cx="410344" cy="33833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1403648" y="378904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силуэт-здорового-человека-идущий-20546848.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187624" y="4581128"/>
            <a:ext cx="864096" cy="828682"/>
          </a:xfrm>
          <a:prstGeom prst="rect">
            <a:avLst/>
          </a:prstGeom>
        </p:spPr>
      </p:pic>
      <p:pic>
        <p:nvPicPr>
          <p:cNvPr id="14" name="Рисунок 13" descr="10958758-Rainbow-in-the-blue-sky-Stock-Photo.jpg"/>
          <p:cNvPicPr>
            <a:picLocks noChangeAspect="1"/>
          </p:cNvPicPr>
          <p:nvPr/>
        </p:nvPicPr>
        <p:blipFill>
          <a:blip r:embed="rId5" cstate="print"/>
          <a:stretch>
            <a:fillRect/>
          </a:stretch>
        </p:blipFill>
        <p:spPr>
          <a:xfrm>
            <a:off x="6444208" y="2204864"/>
            <a:ext cx="1296144" cy="816332"/>
          </a:xfrm>
          <a:prstGeom prst="rect">
            <a:avLst/>
          </a:prstGeom>
        </p:spPr>
      </p:pic>
      <p:pic>
        <p:nvPicPr>
          <p:cNvPr id="15" name="Рисунок 14" descr="img1341567513.jpg"/>
          <p:cNvPicPr>
            <a:picLocks noChangeAspect="1"/>
          </p:cNvPicPr>
          <p:nvPr/>
        </p:nvPicPr>
        <p:blipFill>
          <a:blip r:embed="rId6" cstate="print">
            <a:clrChange>
              <a:clrFrom>
                <a:srgbClr val="FFFEFF"/>
              </a:clrFrom>
              <a:clrTo>
                <a:srgbClr val="FFFEFF">
                  <a:alpha val="0"/>
                </a:srgbClr>
              </a:clrTo>
            </a:clrChange>
          </a:blip>
          <a:stretch>
            <a:fillRect/>
          </a:stretch>
        </p:blipFill>
        <p:spPr>
          <a:xfrm>
            <a:off x="6660231" y="3284984"/>
            <a:ext cx="965755" cy="864096"/>
          </a:xfrm>
          <a:prstGeom prst="rect">
            <a:avLst/>
          </a:prstGeom>
        </p:spPr>
      </p:pic>
      <p:pic>
        <p:nvPicPr>
          <p:cNvPr id="16" name="Рисунок 15" descr="10860.jpg"/>
          <p:cNvPicPr>
            <a:picLocks noChangeAspect="1"/>
          </p:cNvPicPr>
          <p:nvPr/>
        </p:nvPicPr>
        <p:blipFill>
          <a:blip r:embed="rId7" cstate="print">
            <a:clrChange>
              <a:clrFrom>
                <a:srgbClr val="F2F4F3"/>
              </a:clrFrom>
              <a:clrTo>
                <a:srgbClr val="F2F4F3">
                  <a:alpha val="0"/>
                </a:srgbClr>
              </a:clrTo>
            </a:clrChange>
          </a:blip>
          <a:stretch>
            <a:fillRect/>
          </a:stretch>
        </p:blipFill>
        <p:spPr>
          <a:xfrm>
            <a:off x="6804248" y="4581128"/>
            <a:ext cx="792088" cy="81838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548680"/>
          <a:ext cx="8352927" cy="4447038"/>
        </p:xfrm>
        <a:graphic>
          <a:graphicData uri="http://schemas.openxmlformats.org/drawingml/2006/table">
            <a:tbl>
              <a:tblPr firstRow="1" bandRow="1">
                <a:tableStyleId>{F5AB1C69-6EDB-4FF4-983F-18BD219EF322}</a:tableStyleId>
              </a:tblPr>
              <a:tblGrid>
                <a:gridCol w="2784309"/>
                <a:gridCol w="2784309"/>
                <a:gridCol w="2784309"/>
              </a:tblGrid>
              <a:tr h="918146">
                <a:tc>
                  <a:txBody>
                    <a:bodyPr/>
                    <a:lstStyle/>
                    <a:p>
                      <a:endParaRPr lang="ru-RU" dirty="0"/>
                    </a:p>
                  </a:txBody>
                  <a:tcPr/>
                </a:tc>
                <a:tc gridSpan="2">
                  <a:txBody>
                    <a:bodyPr/>
                    <a:lstStyle/>
                    <a:p>
                      <a:r>
                        <a:rPr lang="ru-RU" sz="2400" dirty="0" smtClean="0">
                          <a:latin typeface="Times New Roman" pitchFamily="18" charset="0"/>
                          <a:cs typeface="Times New Roman" pitchFamily="18" charset="0"/>
                        </a:rPr>
                        <a:t>Какой? Что</a:t>
                      </a:r>
                      <a:r>
                        <a:rPr lang="ru-RU" sz="2400" baseline="0" dirty="0" smtClean="0">
                          <a:latin typeface="Times New Roman" pitchFamily="18" charset="0"/>
                          <a:cs typeface="Times New Roman" pitchFamily="18" charset="0"/>
                        </a:rPr>
                        <a:t> бывает? Что делает?                  </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Таким же? Но</a:t>
                      </a:r>
                      <a:r>
                        <a:rPr lang="ru-RU" sz="2400" baseline="0" dirty="0" smtClean="0">
                          <a:latin typeface="Times New Roman" pitchFamily="18" charset="0"/>
                          <a:cs typeface="Times New Roman" pitchFamily="18" charset="0"/>
                        </a:rPr>
                        <a:t> не (как)</a:t>
                      </a:r>
                      <a:endParaRPr lang="ru-RU" sz="24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r>
              <a:tr h="918146">
                <a:tc>
                  <a:txBody>
                    <a:bodyPr/>
                    <a:lstStyle/>
                    <a:p>
                      <a:endParaRPr lang="ru-RU" dirty="0"/>
                    </a:p>
                  </a:txBody>
                  <a:tcPr/>
                </a:tc>
                <a:tc>
                  <a:txBody>
                    <a:bodyPr/>
                    <a:lstStyle/>
                    <a:p>
                      <a:endParaRPr lang="ru-RU" sz="2400" dirty="0" smtClean="0"/>
                    </a:p>
                    <a:p>
                      <a:r>
                        <a:rPr lang="ru-RU" sz="2400" dirty="0" smtClean="0">
                          <a:latin typeface="Times New Roman" pitchFamily="18" charset="0"/>
                          <a:cs typeface="Times New Roman" pitchFamily="18" charset="0"/>
                        </a:rPr>
                        <a:t>Оранжевый</a:t>
                      </a:r>
                      <a:r>
                        <a:rPr lang="ru-RU" sz="2400" baseline="0" dirty="0" smtClean="0">
                          <a:latin typeface="Times New Roman" pitchFamily="18" charset="0"/>
                          <a:cs typeface="Times New Roman" pitchFamily="18" charset="0"/>
                        </a:rPr>
                        <a:t> как -лиса</a:t>
                      </a:r>
                      <a:endParaRPr lang="ru-RU" sz="2400" b="1" dirty="0">
                        <a:latin typeface="Times New Roman" pitchFamily="18" charset="0"/>
                        <a:cs typeface="Times New Roman" pitchFamily="18" charset="0"/>
                      </a:endParaRPr>
                    </a:p>
                  </a:txBody>
                  <a:tcPr/>
                </a:tc>
                <a:tc>
                  <a:txBody>
                    <a:bodyPr/>
                    <a:lstStyle/>
                    <a:p>
                      <a:endParaRPr lang="ru-RU" dirty="0"/>
                    </a:p>
                  </a:txBody>
                  <a:tcPr/>
                </a:tc>
              </a:tr>
              <a:tr h="1326212">
                <a:tc>
                  <a:txBody>
                    <a:bodyPr/>
                    <a:lstStyle/>
                    <a:p>
                      <a:endParaRPr lang="ru-RU" dirty="0"/>
                    </a:p>
                  </a:txBody>
                  <a:tcPr/>
                </a:tc>
                <a:tc>
                  <a:txBody>
                    <a:bodyPr/>
                    <a:lstStyle/>
                    <a:p>
                      <a:endParaRPr lang="ru-RU" sz="2400" dirty="0" smtClean="0"/>
                    </a:p>
                    <a:p>
                      <a:r>
                        <a:rPr lang="ru-RU" sz="2400" dirty="0" smtClean="0">
                          <a:latin typeface="Times New Roman" pitchFamily="18" charset="0"/>
                          <a:cs typeface="Times New Roman" pitchFamily="18" charset="0"/>
                        </a:rPr>
                        <a:t>Круглый</a:t>
                      </a:r>
                      <a:r>
                        <a:rPr lang="ru-RU" sz="2400" baseline="0" dirty="0" smtClean="0">
                          <a:latin typeface="Times New Roman" pitchFamily="18" charset="0"/>
                          <a:cs typeface="Times New Roman" pitchFamily="18" charset="0"/>
                        </a:rPr>
                        <a:t> как- мяч</a:t>
                      </a:r>
                      <a:endParaRPr lang="ru-RU" sz="2400" b="1" dirty="0">
                        <a:latin typeface="Times New Roman" pitchFamily="18" charset="0"/>
                        <a:cs typeface="Times New Roman" pitchFamily="18" charset="0"/>
                      </a:endParaRPr>
                    </a:p>
                  </a:txBody>
                  <a:tcPr/>
                </a:tc>
                <a:tc>
                  <a:txBody>
                    <a:bodyPr/>
                    <a:lstStyle/>
                    <a:p>
                      <a:endParaRPr lang="ru-RU" dirty="0"/>
                    </a:p>
                  </a:txBody>
                  <a:tcPr/>
                </a:tc>
              </a:tr>
              <a:tr h="1013960">
                <a:tc>
                  <a:txBody>
                    <a:bodyPr/>
                    <a:lstStyle/>
                    <a:p>
                      <a:endParaRPr lang="ru-RU" dirty="0"/>
                    </a:p>
                  </a:txBody>
                  <a:tcPr/>
                </a:tc>
                <a:tc>
                  <a:txBody>
                    <a:bodyPr/>
                    <a:lstStyle/>
                    <a:p>
                      <a:endParaRPr lang="ru-RU" sz="2400" b="0" dirty="0" smtClean="0">
                        <a:latin typeface="Times New Roman" pitchFamily="18" charset="0"/>
                        <a:cs typeface="Times New Roman" pitchFamily="18" charset="0"/>
                      </a:endParaRPr>
                    </a:p>
                    <a:p>
                      <a:r>
                        <a:rPr lang="ru-RU" sz="2400" b="0" dirty="0" smtClean="0">
                          <a:latin typeface="Times New Roman" pitchFamily="18" charset="0"/>
                          <a:cs typeface="Times New Roman" pitchFamily="18" charset="0"/>
                        </a:rPr>
                        <a:t>Сладкий как- сахар</a:t>
                      </a:r>
                      <a:endParaRPr lang="ru-RU" sz="2400" b="0" dirty="0">
                        <a:latin typeface="Times New Roman" pitchFamily="18" charset="0"/>
                        <a:cs typeface="Times New Roman" pitchFamily="18" charset="0"/>
                      </a:endParaRPr>
                    </a:p>
                  </a:txBody>
                  <a:tcPr/>
                </a:tc>
                <a:tc>
                  <a:txBody>
                    <a:bodyPr/>
                    <a:lstStyle/>
                    <a:p>
                      <a:endParaRPr lang="ru-RU" dirty="0"/>
                    </a:p>
                  </a:txBody>
                  <a:tcPr/>
                </a:tc>
              </a:tr>
            </a:tbl>
          </a:graphicData>
        </a:graphic>
      </p:graphicFrame>
      <p:pic>
        <p:nvPicPr>
          <p:cNvPr id="52226" name="Picture 2" descr="https://avatars.mds.yandex.net/get-pdb/2835456/22729154-71eb-4c83-8b8a-62a8cfa8c467/s1200?webp=fals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620688"/>
            <a:ext cx="794074" cy="792088"/>
          </a:xfrm>
          <a:prstGeom prst="rect">
            <a:avLst/>
          </a:prstGeom>
          <a:noFill/>
        </p:spPr>
      </p:pic>
      <p:sp>
        <p:nvSpPr>
          <p:cNvPr id="4" name="Облако 3"/>
          <p:cNvSpPr/>
          <p:nvPr/>
        </p:nvSpPr>
        <p:spPr>
          <a:xfrm>
            <a:off x="1187624" y="1700808"/>
            <a:ext cx="1008112" cy="648072"/>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228" name="Picture 4" descr="https://avatars.mds.yandex.net/get-pdb/1636783/7c09ca1e-ba63-4954-af2b-508aa89f7e67/s1200"/>
          <p:cNvPicPr>
            <a:picLocks noChangeAspect="1" noChangeArrowheads="1"/>
          </p:cNvPicPr>
          <p:nvPr/>
        </p:nvPicPr>
        <p:blipFill>
          <a:blip r:embed="rId4" cstate="print"/>
          <a:srcRect l="30527"/>
          <a:stretch>
            <a:fillRect/>
          </a:stretch>
        </p:blipFill>
        <p:spPr bwMode="auto">
          <a:xfrm flipH="1">
            <a:off x="6876256" y="1484783"/>
            <a:ext cx="864096" cy="829187"/>
          </a:xfrm>
          <a:prstGeom prst="rect">
            <a:avLst/>
          </a:prstGeom>
          <a:noFill/>
        </p:spPr>
      </p:pic>
      <p:sp>
        <p:nvSpPr>
          <p:cNvPr id="6" name="Блок-схема: узел 5"/>
          <p:cNvSpPr/>
          <p:nvPr/>
        </p:nvSpPr>
        <p:spPr>
          <a:xfrm>
            <a:off x="1259632" y="2780928"/>
            <a:ext cx="864096" cy="792088"/>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230" name="Picture 6" descr="https://avatars.mds.yandex.net/get-pdb/2080781/32b885ac-5c06-4162-857b-9acab722e08b/s1200?webp=fals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04248" y="2564904"/>
            <a:ext cx="1152128" cy="1235081"/>
          </a:xfrm>
          <a:prstGeom prst="rect">
            <a:avLst/>
          </a:prstGeom>
          <a:noFill/>
        </p:spPr>
      </p:pic>
      <p:pic>
        <p:nvPicPr>
          <p:cNvPr id="52232" name="Picture 8" descr="http://ecx.images-amazon.com/images/I/51pOABkxKoL._SL960_AA960_.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15616" y="3645024"/>
            <a:ext cx="1224136" cy="1224136"/>
          </a:xfrm>
          <a:prstGeom prst="rect">
            <a:avLst/>
          </a:prstGeom>
          <a:noFill/>
        </p:spPr>
      </p:pic>
      <p:pic>
        <p:nvPicPr>
          <p:cNvPr id="52234" name="Picture 10" descr="http://samogon1.ru/wa-data/public/blog/img/yachs.jpg"/>
          <p:cNvPicPr>
            <a:picLocks noChangeAspect="1" noChangeArrowheads="1"/>
          </p:cNvPicPr>
          <p:nvPr/>
        </p:nvPicPr>
        <p:blipFill>
          <a:blip r:embed="rId7" cstate="print"/>
          <a:srcRect/>
          <a:stretch>
            <a:fillRect/>
          </a:stretch>
        </p:blipFill>
        <p:spPr bwMode="auto">
          <a:xfrm>
            <a:off x="6804248" y="3861048"/>
            <a:ext cx="1152128" cy="76733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58847"/>
            <a:ext cx="8496944" cy="5632311"/>
          </a:xfrm>
          <a:prstGeom prst="rect">
            <a:avLst/>
          </a:prstGeom>
        </p:spPr>
        <p:txBody>
          <a:bodyPr wrap="square">
            <a:spAutoFit/>
          </a:bodyPr>
          <a:lstStyle/>
          <a:p>
            <a:pPr lvl="0" fontAlgn="base">
              <a:spcBef>
                <a:spcPct val="0"/>
              </a:spcBef>
              <a:spcAft>
                <a:spcPct val="0"/>
              </a:spcAft>
            </a:pPr>
            <a:r>
              <a:rPr lang="ru-RU" b="1" dirty="0" smtClean="0">
                <a:solidFill>
                  <a:srgbClr val="006600"/>
                </a:solidFill>
                <a:latin typeface="Times New Roman" pitchFamily="18" charset="0"/>
                <a:ea typeface="Times New Roman" pitchFamily="18" charset="0"/>
                <a:cs typeface="Times New Roman" pitchFamily="18" charset="0"/>
              </a:rPr>
              <a:t>Таким образом, хочется отметить, что использование адаптированных методов ТРИЗ в процессе развития речи  дошкольников способствует:</a:t>
            </a:r>
            <a:endParaRPr lang="ru-RU" b="1" dirty="0" smtClean="0">
              <a:solidFill>
                <a:srgbClr val="006600"/>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активизации познавательной деятельности детей;</a:t>
            </a:r>
            <a:endParaRPr lang="ru-RU" b="1" dirty="0" smtClean="0">
              <a:solidFill>
                <a:srgbClr val="698335"/>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созданию мотивационных установок на проявление творчества;</a:t>
            </a:r>
            <a:endParaRPr lang="ru-RU" b="1" dirty="0" smtClean="0">
              <a:solidFill>
                <a:srgbClr val="698335"/>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 созданию условий для развития образной стороны речи детей (обогащение словарного запаса оценочной лексики, словами с переносным значением, синонимами и антонимами) ;</a:t>
            </a:r>
            <a:endParaRPr lang="ru-RU" b="1" dirty="0" smtClean="0">
              <a:solidFill>
                <a:srgbClr val="698335"/>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-повышению эффективности овладения всеми языковыми средствами;</a:t>
            </a:r>
            <a:endParaRPr lang="ru-RU" b="1" dirty="0" smtClean="0">
              <a:solidFill>
                <a:srgbClr val="698335"/>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-формированию осознанности в построении лексико-грамматических конструкций;</a:t>
            </a:r>
            <a:endParaRPr lang="ru-RU" b="1" dirty="0" smtClean="0">
              <a:solidFill>
                <a:srgbClr val="698335"/>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-развитию гибкости аналитико-синтетических операций в мыслительной деятельности.</a:t>
            </a:r>
            <a:endParaRPr lang="ru-RU" b="1" dirty="0" smtClean="0">
              <a:solidFill>
                <a:srgbClr val="698335"/>
              </a:solidFill>
              <a:latin typeface="Times New Roman" pitchFamily="18" charset="0"/>
              <a:cs typeface="Times New Roman" pitchFamily="18" charset="0"/>
            </a:endParaRPr>
          </a:p>
          <a:p>
            <a:pPr lvl="0" eaLnBrk="0" fontAlgn="base" hangingPunct="0">
              <a:lnSpc>
                <a:spcPct val="150000"/>
              </a:lnSpc>
              <a:spcBef>
                <a:spcPct val="0"/>
              </a:spcBef>
              <a:spcAft>
                <a:spcPct val="0"/>
              </a:spcAft>
            </a:pPr>
            <a:r>
              <a:rPr lang="ru-RU" b="1" dirty="0" smtClean="0">
                <a:solidFill>
                  <a:srgbClr val="698335"/>
                </a:solidFill>
                <a:latin typeface="Times New Roman" pitchFamily="18" charset="0"/>
                <a:ea typeface="Times New Roman" pitchFamily="18" charset="0"/>
                <a:cs typeface="Times New Roman" pitchFamily="18" charset="0"/>
              </a:rPr>
              <a:t>Эта технология очень интересна и увлекательна - стоит только поглубже с ней познакомиться</a:t>
            </a:r>
            <a:r>
              <a:rPr lang="ru-RU" sz="1100" b="1" dirty="0" smtClean="0">
                <a:solidFill>
                  <a:srgbClr val="39471D"/>
                </a:solidFill>
                <a:latin typeface="Arial" pitchFamily="34" charset="0"/>
                <a:ea typeface="Times New Roman" pitchFamily="18" charset="0"/>
                <a:cs typeface="Arial" pitchFamily="34" charset="0"/>
              </a:rPr>
              <a:t>.</a:t>
            </a:r>
            <a:endParaRPr lang="ru-RU" sz="1400" b="1" dirty="0" smtClean="0">
              <a:solidFill>
                <a:srgbClr val="39471D"/>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841501"/>
            <a:ext cx="7992888"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kumimoji="0" lang="ru-RU" sz="20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Цель </a:t>
            </a:r>
            <a:r>
              <a:rPr lang="ru-RU" sz="2000" b="1" dirty="0" smtClean="0">
                <a:solidFill>
                  <a:srgbClr val="006600"/>
                </a:solidFill>
                <a:latin typeface="Times New Roman" pitchFamily="18" charset="0"/>
                <a:ea typeface="Times New Roman" pitchFamily="18" charset="0"/>
                <a:cs typeface="Times New Roman" pitchFamily="18" charset="0"/>
              </a:rPr>
              <a:t>мастер -класса</a:t>
            </a:r>
            <a:r>
              <a:rPr kumimoji="0" lang="ru-RU" sz="20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 </a:t>
            </a:r>
            <a:r>
              <a:rPr lang="ru-RU" sz="2000" dirty="0" smtClean="0">
                <a:solidFill>
                  <a:schemeClr val="accent3">
                    <a:lumMod val="50000"/>
                  </a:schemeClr>
                </a:solidFill>
                <a:latin typeface="Times New Roman" pitchFamily="18" charset="0"/>
                <a:ea typeface="Times New Roman" pitchFamily="18" charset="0"/>
                <a:cs typeface="Times New Roman" pitchFamily="18" charset="0"/>
              </a:rPr>
              <a:t>Формирование представления о технологии ТРИЗ, оказание практической помощи педагогам в использования приемов ТРИЗ в играх</a:t>
            </a:r>
          </a:p>
          <a:p>
            <a:pPr fontAlgn="base">
              <a:lnSpc>
                <a:spcPct val="150000"/>
              </a:lnSpc>
              <a:spcBef>
                <a:spcPct val="0"/>
              </a:spcBef>
              <a:spcAft>
                <a:spcPct val="0"/>
              </a:spcAft>
            </a:pPr>
            <a:r>
              <a:rPr kumimoji="0" lang="ru-RU" sz="20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Задачи:</a:t>
            </a:r>
            <a:endParaRPr kumimoji="0" lang="ru-RU" sz="2000" b="0"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lang="ru-RU" sz="2000" dirty="0" smtClean="0">
                <a:solidFill>
                  <a:schemeClr val="accent3">
                    <a:lumMod val="50000"/>
                  </a:schemeClr>
                </a:solidFill>
                <a:latin typeface="Times New Roman" pitchFamily="18" charset="0"/>
                <a:ea typeface="Times New Roman" pitchFamily="18" charset="0"/>
                <a:cs typeface="Times New Roman" pitchFamily="18" charset="0"/>
              </a:rPr>
              <a:t>Создать творческую атмосферу, познакомить и обучить внедрению игр, на основе технологии ТРИЗ, для развития связной речи дошкольников и обогащению словаря.</a:t>
            </a:r>
          </a:p>
          <a:p>
            <a:pPr eaLnBrk="0" fontAlgn="base" hangingPunct="0">
              <a:lnSpc>
                <a:spcPct val="150000"/>
              </a:lnSpc>
              <a:spcBef>
                <a:spcPct val="0"/>
              </a:spcBef>
              <a:spcAft>
                <a:spcPct val="0"/>
              </a:spcAft>
              <a:buFontTx/>
              <a:buChar char="•"/>
            </a:pPr>
            <a:endParaRPr kumimoji="0" lang="ru-RU" b="0"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1 (2).jpg"/>
          <p:cNvPicPr>
            <a:picLocks noChangeAspect="1"/>
          </p:cNvPicPr>
          <p:nvPr/>
        </p:nvPicPr>
        <p:blipFill>
          <a:blip r:embed="rId2" cstate="print"/>
          <a:srcRect l="2343" t="4166"/>
          <a:stretch>
            <a:fillRect/>
          </a:stretch>
        </p:blipFill>
        <p:spPr>
          <a:xfrm>
            <a:off x="0" y="0"/>
            <a:ext cx="9144000" cy="6858000"/>
          </a:xfrm>
          <a:prstGeom prst="rect">
            <a:avLst/>
          </a:prstGeom>
        </p:spPr>
      </p:pic>
      <p:sp>
        <p:nvSpPr>
          <p:cNvPr id="3" name="Прямоугольник 2"/>
          <p:cNvSpPr/>
          <p:nvPr/>
        </p:nvSpPr>
        <p:spPr>
          <a:xfrm>
            <a:off x="2286000" y="3429000"/>
            <a:ext cx="4572000" cy="1938992"/>
          </a:xfrm>
          <a:prstGeom prst="rect">
            <a:avLst/>
          </a:prstGeom>
        </p:spPr>
        <p:txBody>
          <a:bodyPr wrap="square">
            <a:spAutoFit/>
          </a:bodyPr>
          <a:lstStyle/>
          <a:p>
            <a:pPr algn="ctr"/>
            <a:r>
              <a:rPr lang="ru-RU" sz="4000" b="1" dirty="0" smtClean="0">
                <a:solidFill>
                  <a:srgbClr val="7030A0"/>
                </a:solidFill>
                <a:latin typeface="Times New Roman" pitchFamily="18" charset="0"/>
              </a:rPr>
              <a:t>СПАСИБО </a:t>
            </a:r>
            <a:br>
              <a:rPr lang="ru-RU" sz="4000" b="1" dirty="0" smtClean="0">
                <a:solidFill>
                  <a:srgbClr val="7030A0"/>
                </a:solidFill>
                <a:latin typeface="Times New Roman" pitchFamily="18" charset="0"/>
              </a:rPr>
            </a:br>
            <a:r>
              <a:rPr lang="ru-RU" sz="4000" b="1" dirty="0" smtClean="0">
                <a:solidFill>
                  <a:srgbClr val="7030A0"/>
                </a:solidFill>
                <a:latin typeface="Times New Roman" pitchFamily="18" charset="0"/>
              </a:rPr>
              <a:t>ЗА </a:t>
            </a:r>
            <a:br>
              <a:rPr lang="ru-RU" sz="4000" b="1" dirty="0" smtClean="0">
                <a:solidFill>
                  <a:srgbClr val="7030A0"/>
                </a:solidFill>
                <a:latin typeface="Times New Roman" pitchFamily="18" charset="0"/>
              </a:rPr>
            </a:br>
            <a:r>
              <a:rPr lang="ru-RU" sz="4000" b="1" dirty="0" smtClean="0">
                <a:solidFill>
                  <a:srgbClr val="7030A0"/>
                </a:solidFill>
                <a:latin typeface="Times New Roman" pitchFamily="18" charset="0"/>
              </a:rPr>
              <a:t>ВНИМАНИЕ</a:t>
            </a:r>
            <a:endParaRPr lang="ru-RU"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51520" y="333134"/>
            <a:ext cx="853244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50000"/>
              </a:lnSpc>
            </a:pPr>
            <a:r>
              <a:rPr lang="ru-RU" sz="2400" b="1" dirty="0" smtClean="0">
                <a:solidFill>
                  <a:srgbClr val="006600"/>
                </a:solidFill>
                <a:latin typeface="Times New Roman" pitchFamily="18" charset="0"/>
                <a:ea typeface="Times New Roman" pitchFamily="18" charset="0"/>
                <a:cs typeface="Times New Roman" pitchFamily="18" charset="0"/>
              </a:rPr>
              <a:t>Необычная история</a:t>
            </a:r>
            <a:endParaRPr kumimoji="0" lang="ru-RU" sz="2400" b="0"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endParaRPr>
          </a:p>
          <a:p>
            <a:pPr algn="just">
              <a:lnSpc>
                <a:spcPct val="150000"/>
              </a:lnSpc>
            </a:pPr>
            <a:r>
              <a:rPr kumimoji="0" lang="ru-RU" sz="16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a:t>
            </a:r>
            <a:r>
              <a:rPr lang="ru-RU" sz="1600" dirty="0" smtClean="0">
                <a:solidFill>
                  <a:schemeClr val="accent3">
                    <a:lumMod val="50000"/>
                  </a:schemeClr>
                </a:solidFill>
                <a:latin typeface="Times New Roman" pitchFamily="18" charset="0"/>
                <a:cs typeface="Times New Roman" pitchFamily="18" charset="0"/>
              </a:rPr>
              <a:t> «В давние времена, когда человека, за денежные долги, могли отправить в тюрьму, жил купец, задолжавший большую сумму денег некоему ростовщику. Последний — старый и уродливый — влюбился в юную дочь купца и предложил сделку: он простит долг, если купец отдаст за него свою дочь. Отец пришел в ужас от подобного предложения. Тогда коварный ростовщик предложил бросить жребии: положить в пустую сумку два камешка, черный и белый, и пусть девушка вытащит один из них. Если она вытащит черный камень, то станет его женой, если же белый, то останется с отцом. В обоих случаях долг будет считаться погашенным. Если же девушка откажется тянуть жребий, то ее отца бросят в тюрьму, а сама она станет нищей. Купец и его дочь согласились на это предложение. В то время, когда ростовщик наклонился за камешками для жребия, дочь купца заметила, что тот положил в сумку два черных камня. Затем он попросил девушку вытащить один из них, чтобы решить таким образом ее участь и участь ее отца».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F:\Наталия\slide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60648"/>
            <a:ext cx="4896544" cy="322312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a:extLst>
              <a:ext uri="{FF2B5EF4-FFF2-40B4-BE49-F238E27FC236}">
                <a16:creationId xmlns:a16="http://schemas.microsoft.com/office/drawing/2014/main" xmlns="" id="{1C914B61-976E-4E3C-A553-BF565765812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4168" y="188641"/>
            <a:ext cx="2211285" cy="3139876"/>
          </a:xfrm>
          <a:prstGeom prst="rect">
            <a:avLst/>
          </a:prstGeom>
        </p:spPr>
      </p:pic>
      <p:sp>
        <p:nvSpPr>
          <p:cNvPr id="5" name="Объект 2"/>
          <p:cNvSpPr txBox="1">
            <a:spLocks/>
          </p:cNvSpPr>
          <p:nvPr/>
        </p:nvSpPr>
        <p:spPr>
          <a:xfrm>
            <a:off x="251520" y="3573016"/>
            <a:ext cx="8568952" cy="1872208"/>
          </a:xfrm>
          <a:prstGeom prst="rect">
            <a:avLst/>
          </a:prstGeom>
        </p:spPr>
        <p:txBody>
          <a:bodyPr>
            <a:noAutofit/>
          </a:bodyPr>
          <a:lstStyle/>
          <a:p>
            <a:pPr marL="4572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    </a:t>
            </a:r>
            <a:r>
              <a:rPr kumimoji="0" lang="ru-RU" sz="2400" b="1" i="0" u="none" strike="noStrike" kern="1200" cap="none" spc="0" normalizeH="0" baseline="0" noProof="0" dirty="0" smtClean="0">
                <a:ln>
                  <a:noFill/>
                </a:ln>
                <a:solidFill>
                  <a:srgbClr val="006600"/>
                </a:solidFill>
                <a:effectLst/>
                <a:uLnTx/>
                <a:uFillTx/>
                <a:latin typeface="Times New Roman" pitchFamily="18" charset="0"/>
                <a:cs typeface="Times New Roman" pitchFamily="18" charset="0"/>
              </a:rPr>
              <a:t>Основателем ТРИЗ является  </a:t>
            </a:r>
          </a:p>
          <a:p>
            <a:pPr marL="4572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rgbClr val="006600"/>
                </a:solidFill>
                <a:effectLst/>
                <a:uLnTx/>
                <a:uFillTx/>
                <a:latin typeface="Times New Roman" pitchFamily="18" charset="0"/>
                <a:cs typeface="Times New Roman" pitchFamily="18" charset="0"/>
              </a:rPr>
              <a:t>Генрих Саулович </a:t>
            </a:r>
            <a:r>
              <a:rPr kumimoji="0" lang="ru-RU" sz="2400" b="1" i="0" u="none" strike="noStrike" kern="1200" cap="none" spc="0" normalizeH="0" baseline="0" noProof="0" dirty="0" err="1" smtClean="0">
                <a:ln>
                  <a:noFill/>
                </a:ln>
                <a:solidFill>
                  <a:srgbClr val="006600"/>
                </a:solidFill>
                <a:effectLst/>
                <a:uLnTx/>
                <a:uFillTx/>
                <a:latin typeface="Times New Roman" pitchFamily="18" charset="0"/>
                <a:cs typeface="Times New Roman" pitchFamily="18" charset="0"/>
              </a:rPr>
              <a:t>Альтшуллер</a:t>
            </a:r>
            <a:r>
              <a:rPr kumimoji="0" lang="ru-RU" sz="2400" b="1" i="0" u="none" strike="noStrike" kern="1200" cap="none" spc="0" normalizeH="0" baseline="0" noProof="0" dirty="0" smtClean="0">
                <a:ln>
                  <a:noFill/>
                </a:ln>
                <a:solidFill>
                  <a:srgbClr val="006600"/>
                </a:solidFill>
                <a:effectLst/>
                <a:uLnTx/>
                <a:uFillTx/>
                <a:latin typeface="Times New Roman" pitchFamily="18" charset="0"/>
                <a:cs typeface="Times New Roman" pitchFamily="18" charset="0"/>
              </a:rPr>
              <a:t>  </a:t>
            </a:r>
          </a:p>
          <a:p>
            <a:pPr marL="4572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rgbClr val="006600"/>
                </a:solidFill>
                <a:effectLst/>
                <a:uLnTx/>
                <a:uFillTx/>
                <a:latin typeface="Times New Roman" pitchFamily="18" charset="0"/>
                <a:cs typeface="Times New Roman" pitchFamily="18" charset="0"/>
              </a:rPr>
              <a:t>(</a:t>
            </a:r>
            <a:r>
              <a:rPr kumimoji="0" lang="ru-RU" sz="2400" b="1" i="0" u="none" strike="noStrike" kern="1200" cap="none" spc="0" normalizeH="0" baseline="0" noProof="0" dirty="0" smtClean="0">
                <a:ln>
                  <a:noFill/>
                </a:ln>
                <a:solidFill>
                  <a:srgbClr val="006600"/>
                </a:solidFill>
                <a:effectLst/>
                <a:uLnTx/>
                <a:uFillTx/>
                <a:latin typeface="Times New Roman" pitchFamily="18" charset="0"/>
                <a:ea typeface="Cambria Math" panose="02040503050406030204" pitchFamily="18" charset="0"/>
                <a:cs typeface="Times New Roman" pitchFamily="18" charset="0"/>
              </a:rPr>
              <a:t>15.10.1926 – 24.09.1998)</a:t>
            </a:r>
          </a:p>
          <a:p>
            <a:pPr marL="4572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rgbClr val="006600"/>
                </a:solidFill>
                <a:effectLst/>
                <a:uLnTx/>
                <a:uFillTx/>
                <a:latin typeface="Times New Roman" pitchFamily="18" charset="0"/>
                <a:ea typeface="Cambria Math" panose="02040503050406030204" pitchFamily="18" charset="0"/>
                <a:cs typeface="Times New Roman" pitchFamily="18" charset="0"/>
              </a:rPr>
              <a:t> </a:t>
            </a:r>
            <a:r>
              <a:rPr lang="ru-RU" sz="2400" b="1" dirty="0" smtClean="0">
                <a:solidFill>
                  <a:srgbClr val="006600"/>
                </a:solidFill>
                <a:latin typeface="Times New Roman" pitchFamily="18" charset="0"/>
                <a:ea typeface="Cambria Math" panose="02040503050406030204" pitchFamily="18" charset="0"/>
                <a:cs typeface="Times New Roman" pitchFamily="18" charset="0"/>
              </a:rPr>
              <a:t>С</a:t>
            </a:r>
            <a:r>
              <a:rPr kumimoji="0" lang="ru-RU" sz="2400" b="1" i="0" u="none" strike="noStrike" kern="1200" cap="none" spc="0" normalizeH="0" baseline="0" noProof="0" dirty="0" err="1" smtClean="0">
                <a:ln>
                  <a:noFill/>
                </a:ln>
                <a:solidFill>
                  <a:srgbClr val="006600"/>
                </a:solidFill>
                <a:effectLst/>
                <a:uLnTx/>
                <a:uFillTx/>
                <a:latin typeface="Times New Roman" pitchFamily="18" charset="0"/>
                <a:ea typeface="Cambria Math" panose="02040503050406030204" pitchFamily="18" charset="0"/>
                <a:cs typeface="Times New Roman" pitchFamily="18" charset="0"/>
              </a:rPr>
              <a:t>оветский</a:t>
            </a:r>
            <a:r>
              <a:rPr kumimoji="0" lang="ru-RU" sz="2400" b="1" i="0" u="none" strike="noStrike" kern="1200" cap="none" spc="0" normalizeH="0" baseline="0" noProof="0" dirty="0" smtClean="0">
                <a:ln>
                  <a:noFill/>
                </a:ln>
                <a:solidFill>
                  <a:srgbClr val="006600"/>
                </a:solidFill>
                <a:effectLst/>
                <a:uLnTx/>
                <a:uFillTx/>
                <a:latin typeface="Times New Roman" pitchFamily="18" charset="0"/>
                <a:ea typeface="Cambria Math" panose="02040503050406030204" pitchFamily="18" charset="0"/>
                <a:cs typeface="Times New Roman" pitchFamily="18" charset="0"/>
              </a:rPr>
              <a:t> </a:t>
            </a:r>
            <a:r>
              <a:rPr kumimoji="0" lang="ru-RU" sz="2400" b="1" i="0" u="none" strike="noStrike" kern="1200" cap="none" spc="0" normalizeH="0" baseline="0" noProof="0" dirty="0" smtClean="0">
                <a:ln>
                  <a:noFill/>
                </a:ln>
                <a:solidFill>
                  <a:srgbClr val="006600"/>
                </a:solidFill>
                <a:effectLst/>
                <a:uLnTx/>
                <a:uFillTx/>
                <a:latin typeface="Times New Roman" pitchFamily="18" charset="0"/>
                <a:cs typeface="Times New Roman" pitchFamily="18" charset="0"/>
              </a:rPr>
              <a:t>инженер, ученый, писатель – фантаст.</a:t>
            </a:r>
          </a:p>
        </p:txBody>
      </p:sp>
    </p:spTree>
    <p:extLst>
      <p:ext uri="{BB962C8B-B14F-4D97-AF65-F5344CB8AC3E}">
        <p14:creationId xmlns="" xmlns:p14="http://schemas.microsoft.com/office/powerpoint/2010/main" val="96035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27584" y="332656"/>
            <a:ext cx="7416824" cy="523220"/>
          </a:xfrm>
          <a:prstGeom prst="rect">
            <a:avLst/>
          </a:prstGeom>
          <a:noFill/>
        </p:spPr>
        <p:txBody>
          <a:bodyPr wrap="square" rtlCol="0">
            <a:spAutoFit/>
          </a:bodyPr>
          <a:lstStyle/>
          <a:p>
            <a:pPr algn="ctr"/>
            <a:r>
              <a:rPr lang="ru-RU" sz="2800" b="1" dirty="0" smtClean="0">
                <a:solidFill>
                  <a:srgbClr val="006600"/>
                </a:solidFill>
                <a:latin typeface="Times New Roman" pitchFamily="18" charset="0"/>
                <a:cs typeface="Times New Roman" pitchFamily="18" charset="0"/>
              </a:rPr>
              <a:t>Алгоритм решения изобретательских задач</a:t>
            </a:r>
            <a:endParaRPr lang="ru-RU" sz="2800" b="1" dirty="0">
              <a:solidFill>
                <a:srgbClr val="006600"/>
              </a:solidFill>
              <a:latin typeface="Times New Roman" pitchFamily="18" charset="0"/>
              <a:cs typeface="Times New Roman" pitchFamily="18" charset="0"/>
            </a:endParaRPr>
          </a:p>
        </p:txBody>
      </p:sp>
      <p:sp>
        <p:nvSpPr>
          <p:cNvPr id="4" name="TextBox 3"/>
          <p:cNvSpPr txBox="1"/>
          <p:nvPr/>
        </p:nvSpPr>
        <p:spPr>
          <a:xfrm>
            <a:off x="323528" y="908720"/>
            <a:ext cx="8496944" cy="4708981"/>
          </a:xfrm>
          <a:prstGeom prst="rect">
            <a:avLst/>
          </a:prstGeom>
          <a:noFill/>
        </p:spPr>
        <p:txBody>
          <a:bodyPr wrap="square" rtlCol="0">
            <a:spAutoFit/>
          </a:bodyPr>
          <a:lstStyle/>
          <a:p>
            <a:pPr algn="just">
              <a:lnSpc>
                <a:spcPct val="150000"/>
              </a:lnSpc>
            </a:pPr>
            <a:r>
              <a:rPr lang="ru-RU" sz="2000" b="1" dirty="0" smtClean="0">
                <a:solidFill>
                  <a:srgbClr val="006600"/>
                </a:solidFill>
                <a:latin typeface="Times New Roman" pitchFamily="18" charset="0"/>
                <a:cs typeface="Times New Roman" pitchFamily="18" charset="0"/>
              </a:rPr>
              <a:t>      </a:t>
            </a:r>
            <a:r>
              <a:rPr lang="ru-RU" sz="2000" b="1" dirty="0" smtClean="0">
                <a:solidFill>
                  <a:schemeClr val="accent3">
                    <a:lumMod val="50000"/>
                  </a:schemeClr>
                </a:solidFill>
                <a:latin typeface="Times New Roman" pitchFamily="18" charset="0"/>
                <a:cs typeface="Times New Roman" pitchFamily="18" charset="0"/>
              </a:rPr>
              <a:t>Основным средством работы с детьми является педагогический поиск. Не надо давать детям готовые  задания, раскрывать перед ними истину, ребенок должен учиться ее находить. Если ребенок задает вопрос, не надо тут же давать готовый ответ. Наоборот, надо спросить его, что он сам об этом думает. Пригласить его к рассуждению. И наводящими вопросами подвести к тому, чтобы ребенок сам нашел ответ. Если же ребенок не задает вопроса, то нужно указать противоречие. Тем самым ставить ребенка в ситуацию, когда нужно найти ответ , т.е. в какой то мере повторить исторический путь познания предмета или явления.</a:t>
            </a:r>
            <a:endParaRPr lang="ru-RU" sz="20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60350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83568" y="260648"/>
            <a:ext cx="727280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800" b="1" dirty="0" smtClean="0">
                <a:solidFill>
                  <a:srgbClr val="006600"/>
                </a:solidFill>
                <a:latin typeface="Times New Roman" pitchFamily="18" charset="0"/>
                <a:ea typeface="Times New Roman" pitchFamily="18" charset="0"/>
                <a:cs typeface="Times New Roman" pitchFamily="18" charset="0"/>
              </a:rPr>
              <a:t>И</a:t>
            </a:r>
            <a:r>
              <a:rPr kumimoji="0" lang="ru-RU" sz="28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спользование адаптированных методов ТРИЗ в процессе развития речи дошкольников способствует</a:t>
            </a:r>
            <a:r>
              <a:rPr kumimoji="0" lang="ru-RU" sz="2400" b="0"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rgbClr val="006600"/>
              </a:solidFill>
              <a:effectLst/>
              <a:latin typeface="Times New Roman" pitchFamily="18" charset="0"/>
              <a:cs typeface="Times New Roman" pitchFamily="18" charset="0"/>
            </a:endParaRPr>
          </a:p>
        </p:txBody>
      </p:sp>
      <p:sp>
        <p:nvSpPr>
          <p:cNvPr id="3" name="TextBox 2"/>
          <p:cNvSpPr txBox="1"/>
          <p:nvPr/>
        </p:nvSpPr>
        <p:spPr>
          <a:xfrm>
            <a:off x="323528" y="1772816"/>
            <a:ext cx="6768752" cy="3903954"/>
          </a:xfrm>
          <a:prstGeom prst="rect">
            <a:avLst/>
          </a:prstGeom>
          <a:noFill/>
        </p:spPr>
        <p:txBody>
          <a:bodyPr wrap="square" rtlCol="0">
            <a:spAutoFit/>
          </a:bodyPr>
          <a:lstStyle/>
          <a:p>
            <a:pPr>
              <a:lnSpc>
                <a:spcPct val="150000"/>
              </a:lnSpc>
            </a:pPr>
            <a:r>
              <a:rPr lang="ru-RU" sz="2400" b="1" dirty="0" smtClean="0">
                <a:solidFill>
                  <a:schemeClr val="accent3">
                    <a:lumMod val="50000"/>
                  </a:schemeClr>
                </a:solidFill>
                <a:latin typeface="Times New Roman" pitchFamily="18" charset="0"/>
                <a:cs typeface="Times New Roman" pitchFamily="18" charset="0"/>
              </a:rPr>
              <a:t>-расширению словарного запаса;                              -развитию связной речи  (диалогической и монологической);                                                             -развитие коммуникативных навыков;                                -интеллектуального развития;                                                        -творческого развития (фантазирование);                       личностного становления.</a:t>
            </a:r>
            <a:endParaRPr lang="ru-RU" sz="2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60350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836712"/>
            <a:ext cx="8964488" cy="5293757"/>
          </a:xfrm>
          <a:prstGeom prst="rect">
            <a:avLst/>
          </a:prstGeom>
        </p:spPr>
        <p:txBody>
          <a:bodyPr wrap="square">
            <a:spAutoFit/>
          </a:bodyPr>
          <a:lstStyle/>
          <a:p>
            <a:pPr lvl="0" eaLnBrk="0" fontAlgn="base" hangingPunct="0">
              <a:spcBef>
                <a:spcPct val="0"/>
              </a:spcBef>
              <a:spcAft>
                <a:spcPct val="0"/>
              </a:spcAft>
            </a:pPr>
            <a:r>
              <a:rPr lang="ru-RU" sz="1600" b="1" dirty="0" smtClean="0">
                <a:solidFill>
                  <a:srgbClr val="003300"/>
                </a:solidFill>
                <a:latin typeface="Times New Roman" pitchFamily="18" charset="0"/>
                <a:ea typeface="Times New Roman" pitchFamily="18" charset="0"/>
                <a:cs typeface="Times New Roman" pitchFamily="18" charset="0"/>
              </a:rPr>
              <a:t>На первом этапе общения </a:t>
            </a: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с детьми подводим их к проблеме многофункционального использования объекта. Например: Как можно использовать предмет –стул? (как стол, как лестницу, чтобы что-то достать и т. п.)</a:t>
            </a:r>
            <a:endParaRPr lang="ru-RU" sz="1400" b="1" dirty="0" smtClean="0">
              <a:solidFill>
                <a:schemeClr val="accent3">
                  <a:lumMod val="50000"/>
                </a:schemeClr>
              </a:solidFill>
              <a:latin typeface="Times New Roman" pitchFamily="18" charset="0"/>
              <a:cs typeface="Times New Roman" pitchFamily="18" charset="0"/>
            </a:endParaRPr>
          </a:p>
          <a:p>
            <a:pPr lvl="0" fontAlgn="base">
              <a:spcBef>
                <a:spcPct val="0"/>
              </a:spcBef>
              <a:spcAft>
                <a:spcPct val="0"/>
              </a:spcAft>
            </a:pPr>
            <a:r>
              <a:rPr lang="ru-RU" sz="1600" b="1" dirty="0" smtClean="0">
                <a:solidFill>
                  <a:srgbClr val="003300"/>
                </a:solidFill>
                <a:latin typeface="Times New Roman" pitchFamily="18" charset="0"/>
                <a:ea typeface="Times New Roman" pitchFamily="18" charset="0"/>
                <a:cs typeface="Times New Roman" pitchFamily="18" charset="0"/>
              </a:rPr>
              <a:t>Второй этап</a:t>
            </a:r>
            <a:r>
              <a:rPr lang="ru-RU" sz="1600" b="1" dirty="0" smtClean="0">
                <a:solidFill>
                  <a:srgbClr val="7030A0"/>
                </a:solidFill>
                <a:latin typeface="Times New Roman" pitchFamily="18" charset="0"/>
                <a:ea typeface="Times New Roman" pitchFamily="18" charset="0"/>
                <a:cs typeface="Times New Roman" pitchFamily="18" charset="0"/>
              </a:rPr>
              <a:t> </a:t>
            </a: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это «тайна двойного» или выявление противоречий в объекте, явлении, когда что-то в нем хорошо, а что-то плохо, что-то вредно, что-то мешает, а что-то нужно. Например: «Хорошо-плохо». </a:t>
            </a:r>
          </a:p>
          <a:p>
            <a:pPr lvl="0" fontAlgn="base">
              <a:spcBef>
                <a:spcPct val="0"/>
              </a:spcBef>
              <a:spcAft>
                <a:spcPct val="0"/>
              </a:spcAft>
            </a:pPr>
            <a:r>
              <a:rPr lang="ru-RU" sz="1400" b="1" dirty="0" smtClean="0">
                <a:solidFill>
                  <a:srgbClr val="003300"/>
                </a:solidFill>
                <a:latin typeface="Times New Roman" pitchFamily="18" charset="0"/>
                <a:ea typeface="Times New Roman" pitchFamily="18" charset="0"/>
                <a:cs typeface="Times New Roman" pitchFamily="18" charset="0"/>
              </a:rPr>
              <a:t>Следующий этап </a:t>
            </a: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разрешение противоречий. Для разрешения противоречий существует целая система игровых задач. Например, как узнать, глубокая лужа или нет, если вода в ней мутная? Дети выдвигают разные версии, совместно с ними приходим к одному, а может быть и нескольким, подходящим решениям проблемы.</a:t>
            </a:r>
            <a:endParaRPr lang="ru-RU" sz="1400" b="1" dirty="0" smtClean="0">
              <a:solidFill>
                <a:schemeClr val="accent3">
                  <a:lumMod val="50000"/>
                </a:schemeClr>
              </a:solidFill>
              <a:latin typeface="Times New Roman" pitchFamily="18" charset="0"/>
              <a:cs typeface="Times New Roman" pitchFamily="18" charset="0"/>
            </a:endParaRPr>
          </a:p>
          <a:p>
            <a:pPr lvl="0" fontAlgn="base">
              <a:spcBef>
                <a:spcPct val="0"/>
              </a:spcBef>
              <a:spcAft>
                <a:spcPct val="0"/>
              </a:spcAft>
            </a:pPr>
            <a:r>
              <a:rPr lang="ru-RU" sz="1600" b="1" dirty="0" smtClean="0">
                <a:solidFill>
                  <a:srgbClr val="003300"/>
                </a:solidFill>
                <a:latin typeface="Times New Roman" pitchFamily="18" charset="0"/>
                <a:ea typeface="Times New Roman" pitchFamily="18" charset="0"/>
                <a:cs typeface="Times New Roman" pitchFamily="18" charset="0"/>
              </a:rPr>
              <a:t>На этапе изобретательства </a:t>
            </a: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основная задача: научить детей искать и находить свое решение. Изобретательство детей выражается в творческой фантазии, в соображении, в придумывании чего-то нового. Для этого детям предлагается ряд специальных заданий. Например, придумайте новую игрушку, новый транспорт и др. </a:t>
            </a:r>
          </a:p>
          <a:p>
            <a:pPr lvl="0" fontAlgn="base">
              <a:spcBef>
                <a:spcPct val="0"/>
              </a:spcBef>
              <a:spcAft>
                <a:spcPct val="0"/>
              </a:spcAft>
            </a:pPr>
            <a:r>
              <a:rPr lang="ru-RU" sz="1600" b="1" dirty="0" smtClean="0">
                <a:solidFill>
                  <a:srgbClr val="003300"/>
                </a:solidFill>
                <a:latin typeface="Times New Roman" pitchFamily="18" charset="0"/>
                <a:ea typeface="Times New Roman" pitchFamily="18" charset="0"/>
                <a:cs typeface="Times New Roman" pitchFamily="18" charset="0"/>
              </a:rPr>
              <a:t>Следующий этап работы по технологии ТРИЗ </a:t>
            </a: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 это придумывание новых сказок с помощью специальных методов.</a:t>
            </a:r>
            <a:endParaRPr lang="ru-RU" sz="1400" b="1" dirty="0" smtClean="0">
              <a:solidFill>
                <a:schemeClr val="accent3">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1600" b="1" dirty="0" smtClean="0">
                <a:solidFill>
                  <a:srgbClr val="003300"/>
                </a:solidFill>
                <a:latin typeface="Times New Roman" pitchFamily="18" charset="0"/>
                <a:ea typeface="Times New Roman" pitchFamily="18" charset="0"/>
                <a:cs typeface="Times New Roman" pitchFamily="18" charset="0"/>
              </a:rPr>
              <a:t>На последнем этапе</a:t>
            </a:r>
            <a:r>
              <a:rPr lang="ru-RU" sz="1400" b="1" dirty="0" smtClean="0">
                <a:solidFill>
                  <a:srgbClr val="003300"/>
                </a:solidFill>
                <a:latin typeface="Times New Roman" pitchFamily="18" charset="0"/>
                <a:ea typeface="Times New Roman" pitchFamily="18" charset="0"/>
                <a:cs typeface="Times New Roman" pitchFamily="18" charset="0"/>
              </a:rPr>
              <a:t>, </a:t>
            </a: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опираясь на полученные знания, интуицию, используя оригинальные решения проблем, ребенок учится находить выход из любой сложной ситуации. Здесь  мы только наблюдаем,  а ребенок рассчитывает на собственные силы, свой умственный и творческий потенциалы. Ситуации могут быть разные, из любой области человеческой деятельности.</a:t>
            </a:r>
            <a:endParaRPr lang="ru-RU" sz="1400" b="1" dirty="0" smtClean="0">
              <a:solidFill>
                <a:schemeClr val="accent3">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accent3">
                    <a:lumMod val="50000"/>
                  </a:schemeClr>
                </a:solidFill>
                <a:latin typeface="Times New Roman" pitchFamily="18" charset="0"/>
                <a:ea typeface="Times New Roman" pitchFamily="18" charset="0"/>
                <a:cs typeface="Times New Roman" pitchFamily="18" charset="0"/>
              </a:rPr>
              <a:t>Например, как остаться сухим, гуляя под дождем. Дети отвечали, что можно надеть плащ, взять большую коробку, поднять ее над головой, надеть шляпу с широкими полями и т. п.</a:t>
            </a:r>
            <a:endParaRPr lang="ru-RU" sz="1400" b="1" dirty="0" smtClean="0">
              <a:solidFill>
                <a:schemeClr val="accent3">
                  <a:lumMod val="50000"/>
                </a:schemeClr>
              </a:solidFill>
              <a:latin typeface="Times New Roman" pitchFamily="18" charset="0"/>
              <a:cs typeface="Times New Roman" pitchFamily="18" charset="0"/>
            </a:endParaRPr>
          </a:p>
          <a:p>
            <a:pPr lvl="0" eaLnBrk="0" fontAlgn="base" hangingPunct="0">
              <a:spcBef>
                <a:spcPct val="0"/>
              </a:spcBef>
              <a:spcAft>
                <a:spcPct val="0"/>
              </a:spcAft>
            </a:pPr>
            <a:endParaRPr lang="ru-RU" b="1"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pPr>
            <a:endParaRPr lang="ru-RU" dirty="0"/>
          </a:p>
        </p:txBody>
      </p:sp>
      <p:sp>
        <p:nvSpPr>
          <p:cNvPr id="3" name="Прямоугольник 2"/>
          <p:cNvSpPr/>
          <p:nvPr/>
        </p:nvSpPr>
        <p:spPr>
          <a:xfrm>
            <a:off x="1259632" y="188640"/>
            <a:ext cx="7056784" cy="707886"/>
          </a:xfrm>
          <a:prstGeom prst="rect">
            <a:avLst/>
          </a:prstGeom>
        </p:spPr>
        <p:txBody>
          <a:bodyPr wrap="square">
            <a:spAutoFit/>
          </a:bodyPr>
          <a:lstStyle/>
          <a:p>
            <a:pPr lvl="0" algn="ctr" fontAlgn="base">
              <a:spcBef>
                <a:spcPct val="0"/>
              </a:spcBef>
              <a:spcAft>
                <a:spcPct val="0"/>
              </a:spcAft>
            </a:pPr>
            <a:r>
              <a:rPr lang="ru-RU" sz="2000" b="1" dirty="0" smtClean="0">
                <a:solidFill>
                  <a:srgbClr val="006600"/>
                </a:solidFill>
                <a:latin typeface="Times New Roman" pitchFamily="18" charset="0"/>
                <a:ea typeface="Times New Roman" pitchFamily="18" charset="0"/>
                <a:cs typeface="Times New Roman" pitchFamily="18" charset="0"/>
              </a:rPr>
              <a:t>Работа по развитию речи с использованием ТРИЗ проводится в несколько этапов:</a:t>
            </a:r>
            <a:endParaRPr lang="ru-RU" sz="2000" b="1" dirty="0" smtClean="0">
              <a:solidFill>
                <a:srgbClr val="0066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960350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1340769"/>
            <a:ext cx="7776864" cy="3323987"/>
          </a:xfrm>
          <a:prstGeom prst="rect">
            <a:avLst/>
          </a:prstGeom>
        </p:spPr>
        <p:txBody>
          <a:bodyPr wrap="square">
            <a:spAutoFit/>
          </a:bodyPr>
          <a:lstStyle/>
          <a:p>
            <a:pPr lvl="0" indent="228600" fontAlgn="base">
              <a:lnSpc>
                <a:spcPct val="150000"/>
              </a:lnSpc>
              <a:spcBef>
                <a:spcPct val="0"/>
              </a:spcBef>
              <a:spcAft>
                <a:spcPct val="0"/>
              </a:spcAft>
              <a:buAutoNum type="arabicPeriod"/>
            </a:pPr>
            <a:r>
              <a:rPr lang="ru-RU" sz="2000" b="1" dirty="0" err="1" smtClean="0">
                <a:solidFill>
                  <a:srgbClr val="698335"/>
                </a:solidFill>
                <a:latin typeface="Times New Roman" pitchFamily="18" charset="0"/>
                <a:ea typeface="Times New Roman" pitchFamily="18" charset="0"/>
                <a:cs typeface="Times New Roman" pitchFamily="18" charset="0"/>
              </a:rPr>
              <a:t>Данетка</a:t>
            </a:r>
            <a:r>
              <a:rPr lang="ru-RU" sz="2000" b="1" dirty="0" smtClean="0">
                <a:solidFill>
                  <a:srgbClr val="698335"/>
                </a:solidFill>
                <a:latin typeface="Times New Roman" pitchFamily="18" charset="0"/>
                <a:cs typeface="Times New Roman" pitchFamily="18" charset="0"/>
              </a:rPr>
              <a:t>           </a:t>
            </a:r>
          </a:p>
          <a:p>
            <a:pPr lvl="0" indent="228600" fontAlgn="base">
              <a:lnSpc>
                <a:spcPct val="150000"/>
              </a:lnSpc>
              <a:spcBef>
                <a:spcPct val="0"/>
              </a:spcBef>
              <a:spcAft>
                <a:spcPct val="0"/>
              </a:spcAft>
              <a:buAutoNum type="arabicPeriod"/>
            </a:pPr>
            <a:r>
              <a:rPr lang="ru-RU" sz="2000" b="1" dirty="0" smtClean="0">
                <a:solidFill>
                  <a:srgbClr val="698335"/>
                </a:solidFill>
                <a:latin typeface="Times New Roman" pitchFamily="18" charset="0"/>
                <a:ea typeface="Times New Roman" pitchFamily="18" charset="0"/>
                <a:cs typeface="Times New Roman" pitchFamily="18" charset="0"/>
              </a:rPr>
              <a:t>Метод противоречий</a:t>
            </a:r>
            <a:r>
              <a:rPr lang="ru-RU" sz="2000" b="1" dirty="0" smtClean="0">
                <a:solidFill>
                  <a:srgbClr val="698335"/>
                </a:solidFill>
                <a:latin typeface="Times New Roman" pitchFamily="18" charset="0"/>
                <a:cs typeface="Times New Roman" pitchFamily="18" charset="0"/>
              </a:rPr>
              <a:t>                                                        </a:t>
            </a:r>
          </a:p>
          <a:p>
            <a:pPr lvl="0" indent="228600" fontAlgn="base">
              <a:lnSpc>
                <a:spcPct val="150000"/>
              </a:lnSpc>
              <a:spcBef>
                <a:spcPct val="0"/>
              </a:spcBef>
              <a:spcAft>
                <a:spcPct val="0"/>
              </a:spcAft>
              <a:buAutoNum type="arabicPeriod"/>
            </a:pPr>
            <a:r>
              <a:rPr lang="ru-RU" sz="2000" b="1" dirty="0" smtClean="0">
                <a:solidFill>
                  <a:srgbClr val="698335"/>
                </a:solidFill>
                <a:latin typeface="Times New Roman" pitchFamily="18" charset="0"/>
                <a:ea typeface="Times New Roman" pitchFamily="18" charset="0"/>
                <a:cs typeface="Times New Roman" pitchFamily="18" charset="0"/>
              </a:rPr>
              <a:t>Мозговой штурм</a:t>
            </a:r>
            <a:r>
              <a:rPr lang="ru-RU" sz="2000" b="1" dirty="0" smtClean="0">
                <a:solidFill>
                  <a:srgbClr val="698335"/>
                </a:solidFill>
                <a:latin typeface="Times New Roman" pitchFamily="18" charset="0"/>
                <a:cs typeface="Times New Roman" pitchFamily="18" charset="0"/>
              </a:rPr>
              <a:t>        </a:t>
            </a:r>
          </a:p>
          <a:p>
            <a:pPr lvl="0" indent="228600" fontAlgn="base">
              <a:lnSpc>
                <a:spcPct val="150000"/>
              </a:lnSpc>
              <a:spcBef>
                <a:spcPct val="0"/>
              </a:spcBef>
              <a:spcAft>
                <a:spcPct val="0"/>
              </a:spcAft>
              <a:buAutoNum type="arabicPeriod"/>
            </a:pPr>
            <a:r>
              <a:rPr lang="ru-RU" sz="2000" b="1" dirty="0" err="1" smtClean="0">
                <a:solidFill>
                  <a:srgbClr val="698335"/>
                </a:solidFill>
                <a:latin typeface="Times New Roman" pitchFamily="18" charset="0"/>
                <a:ea typeface="Times New Roman" pitchFamily="18" charset="0"/>
                <a:cs typeface="Times New Roman" pitchFamily="18" charset="0"/>
              </a:rPr>
              <a:t>Синектика</a:t>
            </a:r>
            <a:r>
              <a:rPr lang="ru-RU" sz="2000" b="1" dirty="0" smtClean="0">
                <a:solidFill>
                  <a:srgbClr val="698335"/>
                </a:solidFill>
                <a:latin typeface="Times New Roman" pitchFamily="18" charset="0"/>
                <a:ea typeface="Times New Roman" pitchFamily="18" charset="0"/>
                <a:cs typeface="Times New Roman" pitchFamily="18" charset="0"/>
              </a:rPr>
              <a:t> или метод аналогий</a:t>
            </a:r>
            <a:r>
              <a:rPr lang="ru-RU" sz="2000" b="1" dirty="0" smtClean="0">
                <a:solidFill>
                  <a:srgbClr val="698335"/>
                </a:solidFill>
                <a:latin typeface="Times New Roman" pitchFamily="18" charset="0"/>
                <a:cs typeface="Times New Roman" pitchFamily="18" charset="0"/>
              </a:rPr>
              <a:t>   </a:t>
            </a:r>
          </a:p>
          <a:p>
            <a:pPr lvl="0" indent="228600" fontAlgn="base">
              <a:lnSpc>
                <a:spcPct val="150000"/>
              </a:lnSpc>
              <a:spcBef>
                <a:spcPct val="0"/>
              </a:spcBef>
              <a:spcAft>
                <a:spcPct val="0"/>
              </a:spcAft>
              <a:buAutoNum type="arabicPeriod"/>
            </a:pPr>
            <a:r>
              <a:rPr lang="ru-RU" sz="2000" b="1" dirty="0" smtClean="0">
                <a:solidFill>
                  <a:srgbClr val="698335"/>
                </a:solidFill>
                <a:latin typeface="Times New Roman" pitchFamily="18" charset="0"/>
                <a:ea typeface="Times New Roman" pitchFamily="18" charset="0"/>
                <a:cs typeface="Times New Roman" pitchFamily="18" charset="0"/>
              </a:rPr>
              <a:t>Метод «Робинзона»</a:t>
            </a:r>
            <a:r>
              <a:rPr lang="ru-RU" sz="2000" b="1" dirty="0" smtClean="0">
                <a:solidFill>
                  <a:srgbClr val="698335"/>
                </a:solidFill>
                <a:latin typeface="Times New Roman" pitchFamily="18" charset="0"/>
                <a:cs typeface="Times New Roman" pitchFamily="18" charset="0"/>
              </a:rPr>
              <a:t>    </a:t>
            </a:r>
          </a:p>
          <a:p>
            <a:pPr lvl="0" indent="228600" fontAlgn="base">
              <a:lnSpc>
                <a:spcPct val="150000"/>
              </a:lnSpc>
              <a:spcBef>
                <a:spcPct val="0"/>
              </a:spcBef>
              <a:spcAft>
                <a:spcPct val="0"/>
              </a:spcAft>
              <a:buAutoNum type="arabicPeriod"/>
            </a:pPr>
            <a:r>
              <a:rPr lang="ru-RU" sz="2000" b="1" dirty="0" smtClean="0">
                <a:solidFill>
                  <a:srgbClr val="698335"/>
                </a:solidFill>
                <a:latin typeface="Times New Roman" pitchFamily="18" charset="0"/>
                <a:ea typeface="Times New Roman" pitchFamily="18" charset="0"/>
                <a:cs typeface="Times New Roman" pitchFamily="18" charset="0"/>
              </a:rPr>
              <a:t>Метод </a:t>
            </a:r>
            <a:r>
              <a:rPr lang="ru-RU" sz="2000" b="1" dirty="0" smtClean="0">
                <a:solidFill>
                  <a:srgbClr val="698335"/>
                </a:solidFill>
                <a:latin typeface="Times New Roman" pitchFamily="18" charset="0"/>
                <a:cs typeface="Times New Roman" pitchFamily="18" charset="0"/>
              </a:rPr>
              <a:t>«Каталога»</a:t>
            </a:r>
            <a:r>
              <a:rPr lang="ru-RU" sz="2000" b="1" dirty="0" smtClean="0">
                <a:solidFill>
                  <a:srgbClr val="698335"/>
                </a:solidFill>
                <a:latin typeface="Times New Roman" pitchFamily="18" charset="0"/>
                <a:ea typeface="Times New Roman" pitchFamily="18" charset="0"/>
                <a:cs typeface="Times New Roman" pitchFamily="18" charset="0"/>
              </a:rPr>
              <a:t> </a:t>
            </a:r>
          </a:p>
          <a:p>
            <a:pPr lvl="0" indent="228600" fontAlgn="base">
              <a:lnSpc>
                <a:spcPct val="150000"/>
              </a:lnSpc>
              <a:spcBef>
                <a:spcPct val="0"/>
              </a:spcBef>
              <a:spcAft>
                <a:spcPct val="0"/>
              </a:spcAft>
              <a:buAutoNum type="arabicPeriod"/>
            </a:pPr>
            <a:r>
              <a:rPr lang="ru-RU" sz="2000" b="1" dirty="0" smtClean="0">
                <a:solidFill>
                  <a:srgbClr val="698335"/>
                </a:solidFill>
                <a:latin typeface="Times New Roman" pitchFamily="18" charset="0"/>
                <a:ea typeface="Times New Roman" pitchFamily="18" charset="0"/>
                <a:cs typeface="Times New Roman" pitchFamily="18" charset="0"/>
              </a:rPr>
              <a:t>Составление загадок</a:t>
            </a:r>
            <a:endParaRPr lang="ru-RU" sz="2000" b="1" dirty="0" smtClean="0">
              <a:solidFill>
                <a:srgbClr val="698335"/>
              </a:solidFill>
              <a:latin typeface="Times New Roman" pitchFamily="18" charset="0"/>
              <a:cs typeface="Times New Roman" pitchFamily="18" charset="0"/>
            </a:endParaRPr>
          </a:p>
        </p:txBody>
      </p:sp>
      <p:sp>
        <p:nvSpPr>
          <p:cNvPr id="3" name="Прямоугольник 2"/>
          <p:cNvSpPr/>
          <p:nvPr/>
        </p:nvSpPr>
        <p:spPr>
          <a:xfrm>
            <a:off x="539552" y="116632"/>
            <a:ext cx="7992888" cy="1200329"/>
          </a:xfrm>
          <a:prstGeom prst="rect">
            <a:avLst/>
          </a:prstGeom>
        </p:spPr>
        <p:txBody>
          <a:bodyPr wrap="square">
            <a:spAutoFit/>
          </a:bodyPr>
          <a:lstStyle/>
          <a:p>
            <a:pPr algn="ctr"/>
            <a:r>
              <a:rPr lang="ru-RU" sz="2400" b="1" dirty="0" smtClean="0">
                <a:solidFill>
                  <a:srgbClr val="006600"/>
                </a:solidFill>
                <a:latin typeface="Times New Roman" pitchFamily="18" charset="0"/>
                <a:ea typeface="Times New Roman" pitchFamily="18" charset="0"/>
                <a:cs typeface="Times New Roman" pitchFamily="18" charset="0"/>
              </a:rPr>
              <a:t>ТРИЗ представляет собой совокупность методов, которые позволяют решать эти самые изобретательские задачи.</a:t>
            </a:r>
            <a:r>
              <a:rPr lang="ru-RU" sz="2400" b="1" dirty="0" smtClean="0">
                <a:solidFill>
                  <a:srgbClr val="006600"/>
                </a:solidFill>
                <a:latin typeface="Times New Roman" pitchFamily="18" charset="0"/>
                <a:cs typeface="Times New Roman" pitchFamily="18" charset="0"/>
              </a:rPr>
              <a:t> </a:t>
            </a:r>
            <a:endParaRPr lang="ru-RU" sz="2400" dirty="0">
              <a:solidFill>
                <a:srgbClr val="006600"/>
              </a:solidFill>
            </a:endParaRPr>
          </a:p>
        </p:txBody>
      </p:sp>
    </p:spTree>
    <p:extLst>
      <p:ext uri="{BB962C8B-B14F-4D97-AF65-F5344CB8AC3E}">
        <p14:creationId xmlns="" xmlns:p14="http://schemas.microsoft.com/office/powerpoint/2010/main" val="96035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332656"/>
            <a:ext cx="8280920" cy="5309146"/>
          </a:xfrm>
          <a:prstGeom prst="rect">
            <a:avLst/>
          </a:prstGeom>
        </p:spPr>
        <p:txBody>
          <a:bodyPr wrap="square">
            <a:spAutoFit/>
          </a:bodyPr>
          <a:lstStyle/>
          <a:p>
            <a:pPr lvl="0" indent="228600" fontAlgn="base">
              <a:lnSpc>
                <a:spcPct val="150000"/>
              </a:lnSpc>
              <a:spcBef>
                <a:spcPct val="0"/>
              </a:spcBef>
              <a:spcAft>
                <a:spcPct val="0"/>
              </a:spcAft>
            </a:pPr>
            <a:r>
              <a:rPr lang="ru-RU" sz="2800" b="1" dirty="0" smtClean="0">
                <a:solidFill>
                  <a:srgbClr val="C00000"/>
                </a:solidFill>
                <a:latin typeface="Times New Roman" pitchFamily="18" charset="0"/>
                <a:ea typeface="Times New Roman" pitchFamily="18" charset="0"/>
                <a:cs typeface="Times New Roman" pitchFamily="18" charset="0"/>
              </a:rPr>
              <a:t>                       </a:t>
            </a:r>
            <a:r>
              <a:rPr lang="ru-RU" sz="2800" b="1" dirty="0" smtClean="0">
                <a:solidFill>
                  <a:srgbClr val="006600"/>
                </a:solidFill>
                <a:latin typeface="Times New Roman" pitchFamily="18" charset="0"/>
                <a:ea typeface="Times New Roman" pitchFamily="18" charset="0"/>
                <a:cs typeface="Times New Roman" pitchFamily="18" charset="0"/>
              </a:rPr>
              <a:t>Метод «</a:t>
            </a:r>
            <a:r>
              <a:rPr lang="ru-RU" sz="2800" b="1" dirty="0" err="1" smtClean="0">
                <a:solidFill>
                  <a:srgbClr val="006600"/>
                </a:solidFill>
                <a:latin typeface="Times New Roman" pitchFamily="18" charset="0"/>
                <a:ea typeface="Times New Roman" pitchFamily="18" charset="0"/>
                <a:cs typeface="Times New Roman" pitchFamily="18" charset="0"/>
              </a:rPr>
              <a:t>Данетка</a:t>
            </a:r>
            <a:r>
              <a:rPr lang="ru-RU" sz="2800" b="1" dirty="0" smtClean="0">
                <a:solidFill>
                  <a:srgbClr val="006600"/>
                </a:solidFill>
                <a:latin typeface="Times New Roman" pitchFamily="18" charset="0"/>
                <a:ea typeface="Times New Roman" pitchFamily="18" charset="0"/>
                <a:cs typeface="Times New Roman" pitchFamily="18" charset="0"/>
              </a:rPr>
              <a:t>» </a:t>
            </a:r>
            <a:endParaRPr lang="ru-RU" sz="2800" b="1" dirty="0" smtClean="0">
              <a:solidFill>
                <a:srgbClr val="006600"/>
              </a:solidFill>
              <a:latin typeface="Times New Roman" pitchFamily="18" charset="0"/>
              <a:cs typeface="Times New Roman" pitchFamily="18" charset="0"/>
            </a:endParaRPr>
          </a:p>
          <a:p>
            <a:pPr lvl="0" indent="228600" algn="just" eaLnBrk="0" fontAlgn="base" hangingPunct="0">
              <a:lnSpc>
                <a:spcPct val="150000"/>
              </a:lnSpc>
              <a:spcBef>
                <a:spcPct val="0"/>
              </a:spcBef>
              <a:spcAft>
                <a:spcPct val="0"/>
              </a:spcAft>
            </a:pPr>
            <a:r>
              <a:rPr lang="ru-RU" b="1" dirty="0" smtClean="0">
                <a:solidFill>
                  <a:schemeClr val="accent3">
                    <a:lumMod val="50000"/>
                  </a:schemeClr>
                </a:solidFill>
                <a:latin typeface="Times New Roman" pitchFamily="18" charset="0"/>
                <a:ea typeface="Times New Roman" pitchFamily="18" charset="0"/>
                <a:cs typeface="Times New Roman" pitchFamily="18" charset="0"/>
              </a:rPr>
              <a:t>На первом этапе  знакомим детей с каждым компонентом в отдельности в игровой форме.</a:t>
            </a:r>
            <a:endParaRPr lang="ru-RU" b="1" dirty="0" smtClean="0">
              <a:solidFill>
                <a:schemeClr val="accent3">
                  <a:lumMod val="50000"/>
                </a:schemeClr>
              </a:solidFill>
              <a:latin typeface="Times New Roman" pitchFamily="18" charset="0"/>
              <a:cs typeface="Times New Roman" pitchFamily="18" charset="0"/>
            </a:endParaRPr>
          </a:p>
          <a:p>
            <a:pPr lvl="0" indent="228600" algn="just" eaLnBrk="0" fontAlgn="base" hangingPunct="0">
              <a:lnSpc>
                <a:spcPct val="150000"/>
              </a:lnSpc>
              <a:spcBef>
                <a:spcPct val="0"/>
              </a:spcBef>
              <a:spcAft>
                <a:spcPct val="0"/>
              </a:spcAft>
            </a:pPr>
            <a:r>
              <a:rPr lang="ru-RU" b="1" dirty="0" smtClean="0">
                <a:solidFill>
                  <a:schemeClr val="accent3">
                    <a:lumMod val="50000"/>
                  </a:schemeClr>
                </a:solidFill>
                <a:latin typeface="Times New Roman" pitchFamily="18" charset="0"/>
                <a:ea typeface="Times New Roman" pitchFamily="18" charset="0"/>
                <a:cs typeface="Times New Roman" pitchFamily="18" charset="0"/>
              </a:rPr>
              <a:t>Этот метод даёт возможность научить детей находить существенный признак в предмете, классифицировать предметы и явления по общим признакам, слушать и слышать ответы других, строить на их основе свои вопросы, точно формулировать свои мысли.</a:t>
            </a:r>
            <a:endParaRPr lang="ru-RU" b="1" dirty="0" smtClean="0">
              <a:solidFill>
                <a:schemeClr val="accent3">
                  <a:lumMod val="50000"/>
                </a:schemeClr>
              </a:solidFill>
              <a:latin typeface="Times New Roman" pitchFamily="18" charset="0"/>
              <a:cs typeface="Times New Roman" pitchFamily="18" charset="0"/>
            </a:endParaRPr>
          </a:p>
          <a:p>
            <a:pPr lvl="0" indent="228600" algn="just" eaLnBrk="0" fontAlgn="base" hangingPunct="0">
              <a:lnSpc>
                <a:spcPct val="150000"/>
              </a:lnSpc>
              <a:spcBef>
                <a:spcPct val="0"/>
              </a:spcBef>
              <a:spcAft>
                <a:spcPct val="0"/>
              </a:spcAft>
            </a:pPr>
            <a:endParaRPr lang="ru-RU" b="1" dirty="0" smtClean="0">
              <a:solidFill>
                <a:srgbClr val="002060"/>
              </a:solidFill>
              <a:latin typeface="Times New Roman" pitchFamily="18" charset="0"/>
              <a:ea typeface="Times New Roman" pitchFamily="18" charset="0"/>
              <a:cs typeface="Times New Roman" pitchFamily="18" charset="0"/>
            </a:endParaRPr>
          </a:p>
          <a:p>
            <a:pPr lvl="0" indent="228600" eaLnBrk="0" fontAlgn="base" hangingPunct="0">
              <a:lnSpc>
                <a:spcPct val="150000"/>
              </a:lnSpc>
              <a:spcBef>
                <a:spcPct val="0"/>
              </a:spcBef>
              <a:spcAft>
                <a:spcPct val="0"/>
              </a:spcAft>
            </a:pPr>
            <a:r>
              <a:rPr lang="ru-RU" b="1" dirty="0" smtClean="0">
                <a:solidFill>
                  <a:schemeClr val="accent3">
                    <a:lumMod val="50000"/>
                  </a:schemeClr>
                </a:solidFill>
                <a:latin typeface="Times New Roman" pitchFamily="18" charset="0"/>
                <a:ea typeface="Times New Roman" pitchFamily="18" charset="0"/>
                <a:cs typeface="Times New Roman" pitchFamily="18" charset="0"/>
              </a:rPr>
              <a:t>Игра</a:t>
            </a:r>
            <a:r>
              <a:rPr lang="ru-RU" b="1" dirty="0" smtClean="0">
                <a:solidFill>
                  <a:srgbClr val="002060"/>
                </a:solidFill>
                <a:latin typeface="Times New Roman" pitchFamily="18" charset="0"/>
                <a:ea typeface="Times New Roman" pitchFamily="18" charset="0"/>
                <a:cs typeface="Times New Roman" pitchFamily="18" charset="0"/>
              </a:rPr>
              <a:t> </a:t>
            </a:r>
            <a:r>
              <a:rPr lang="ru-RU" b="1" dirty="0" smtClean="0">
                <a:solidFill>
                  <a:srgbClr val="C00000"/>
                </a:solidFill>
                <a:latin typeface="Times New Roman" pitchFamily="18" charset="0"/>
                <a:ea typeface="Times New Roman" pitchFamily="18" charset="0"/>
                <a:cs typeface="Times New Roman" pitchFamily="18" charset="0"/>
              </a:rPr>
              <a:t>«</a:t>
            </a:r>
            <a:r>
              <a:rPr lang="ru-RU" b="1" dirty="0" err="1" smtClean="0">
                <a:solidFill>
                  <a:srgbClr val="C00000"/>
                </a:solidFill>
                <a:latin typeface="Times New Roman" pitchFamily="18" charset="0"/>
                <a:ea typeface="Times New Roman" pitchFamily="18" charset="0"/>
                <a:cs typeface="Times New Roman" pitchFamily="18" charset="0"/>
              </a:rPr>
              <a:t>Да-Нетки</a:t>
            </a:r>
            <a:r>
              <a:rPr lang="ru-RU" b="1" dirty="0" smtClean="0">
                <a:solidFill>
                  <a:srgbClr val="C00000"/>
                </a:solidFill>
                <a:latin typeface="Times New Roman" pitchFamily="18" charset="0"/>
                <a:ea typeface="Times New Roman" pitchFamily="18" charset="0"/>
                <a:cs typeface="Times New Roman" pitchFamily="18" charset="0"/>
              </a:rPr>
              <a:t>» или «Чёрный ящик», «Угадай, что я загадала»</a:t>
            </a:r>
            <a:endParaRPr lang="ru-RU" b="1" dirty="0" smtClean="0">
              <a:solidFill>
                <a:srgbClr val="C00000"/>
              </a:solidFill>
              <a:latin typeface="Times New Roman" pitchFamily="18" charset="0"/>
              <a:cs typeface="Times New Roman" pitchFamily="18" charset="0"/>
            </a:endParaRPr>
          </a:p>
          <a:p>
            <a:pPr lvl="0" indent="228600" eaLnBrk="0" fontAlgn="base" hangingPunct="0">
              <a:lnSpc>
                <a:spcPct val="150000"/>
              </a:lnSpc>
              <a:spcBef>
                <a:spcPct val="0"/>
              </a:spcBef>
              <a:spcAft>
                <a:spcPct val="0"/>
              </a:spcAft>
            </a:pPr>
            <a:r>
              <a:rPr lang="ru-RU" b="1" u="sng" dirty="0" smtClean="0">
                <a:solidFill>
                  <a:schemeClr val="accent3">
                    <a:lumMod val="50000"/>
                  </a:schemeClr>
                </a:solidFill>
                <a:latin typeface="Times New Roman" pitchFamily="18" charset="0"/>
                <a:ea typeface="Times New Roman" pitchFamily="18" charset="0"/>
                <a:cs typeface="Times New Roman" pitchFamily="18" charset="0"/>
              </a:rPr>
              <a:t>Цель игры</a:t>
            </a:r>
            <a:r>
              <a:rPr lang="ru-RU" b="1" dirty="0" smtClean="0">
                <a:solidFill>
                  <a:schemeClr val="accent3">
                    <a:lumMod val="50000"/>
                  </a:schemeClr>
                </a:solidFill>
                <a:latin typeface="Times New Roman" pitchFamily="18" charset="0"/>
                <a:ea typeface="Times New Roman" pitchFamily="18" charset="0"/>
                <a:cs typeface="Times New Roman" pitchFamily="18" charset="0"/>
              </a:rPr>
              <a:t>: Учить классификация объектов, учить находить задуманный предмет, отсекая все лишние признаки, учить слушать и слышать друг друга.</a:t>
            </a:r>
            <a:endParaRPr lang="ru-RU" b="1" dirty="0" smtClean="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997</Words>
  <Application>Microsoft Office PowerPoint</Application>
  <PresentationFormat>Экран (4:3)</PresentationFormat>
  <Paragraphs>127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ФЕДОР</dc:creator>
  <cp:lastModifiedBy>user</cp:lastModifiedBy>
  <cp:revision>127</cp:revision>
  <dcterms:created xsi:type="dcterms:W3CDTF">2017-04-04T13:35:21Z</dcterms:created>
  <dcterms:modified xsi:type="dcterms:W3CDTF">2021-03-26T05:03:39Z</dcterms:modified>
</cp:coreProperties>
</file>