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0D4D67-1255-477E-B578-AE2341247DA4}"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3D2314-729C-45DF-9734-CF01F5D61E7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D4D67-1255-477E-B578-AE2341247DA4}" type="datetimeFigureOut">
              <a:rPr lang="ru-RU" smtClean="0"/>
              <a:pPr/>
              <a:t>20.03.2020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D2314-729C-45DF-9734-CF01F5D61E7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1266" name="Picture 2" descr="http://babylessons.com.ua/wp-content/uploads/2009/08/shachmat_2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3707904" y="3212976"/>
            <a:ext cx="184731" cy="369332"/>
          </a:xfrm>
          <a:prstGeom prst="rect">
            <a:avLst/>
          </a:prstGeom>
          <a:noFill/>
        </p:spPr>
        <p:txBody>
          <a:bodyPr wrap="none" rtlCol="0">
            <a:spAutoFit/>
          </a:bodyPr>
          <a:lstStyle/>
          <a:p>
            <a:endParaRPr lang="ru-RU" dirty="0"/>
          </a:p>
        </p:txBody>
      </p:sp>
      <p:sp>
        <p:nvSpPr>
          <p:cNvPr id="6" name="TextBox 5"/>
          <p:cNvSpPr txBox="1"/>
          <p:nvPr/>
        </p:nvSpPr>
        <p:spPr>
          <a:xfrm>
            <a:off x="1619673" y="404664"/>
            <a:ext cx="6264696" cy="923330"/>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Муниципальное автономное дошкольное образовательное</a:t>
            </a:r>
          </a:p>
          <a:p>
            <a:pPr algn="ctr"/>
            <a:r>
              <a:rPr lang="ru-RU" dirty="0" smtClean="0">
                <a:latin typeface="Times New Roman" pitchFamily="18" charset="0"/>
                <a:cs typeface="Times New Roman" pitchFamily="18" charset="0"/>
              </a:rPr>
              <a:t>учреждение </a:t>
            </a:r>
            <a:r>
              <a:rPr lang="ru-RU" dirty="0" err="1" smtClean="0">
                <a:latin typeface="Times New Roman" pitchFamily="18" charset="0"/>
                <a:cs typeface="Times New Roman" pitchFamily="18" charset="0"/>
              </a:rPr>
              <a:t>Абатского</a:t>
            </a:r>
            <a:r>
              <a:rPr lang="ru-RU" dirty="0" smtClean="0">
                <a:latin typeface="Times New Roman" pitchFamily="18" charset="0"/>
                <a:cs typeface="Times New Roman" pitchFamily="18" charset="0"/>
              </a:rPr>
              <a:t> района детский сад «</a:t>
            </a:r>
            <a:r>
              <a:rPr lang="ru-RU" dirty="0" err="1" smtClean="0">
                <a:latin typeface="Times New Roman" pitchFamily="18" charset="0"/>
                <a:cs typeface="Times New Roman" pitchFamily="18" charset="0"/>
              </a:rPr>
              <a:t>Сибирячок</a:t>
            </a:r>
            <a:r>
              <a:rPr lang="ru-RU" dirty="0" smtClean="0">
                <a:latin typeface="Times New Roman" pitchFamily="18" charset="0"/>
                <a:cs typeface="Times New Roman" pitchFamily="18" charset="0"/>
              </a:rPr>
              <a:t>»</a:t>
            </a:r>
          </a:p>
          <a:p>
            <a:pPr algn="ctr"/>
            <a:r>
              <a:rPr lang="ru-RU" dirty="0" smtClean="0">
                <a:latin typeface="Times New Roman" pitchFamily="18" charset="0"/>
                <a:cs typeface="Times New Roman" pitchFamily="18" charset="0"/>
              </a:rPr>
              <a:t>корпус №1</a:t>
            </a:r>
            <a:endParaRPr lang="ru-RU" dirty="0">
              <a:latin typeface="Times New Roman" pitchFamily="18" charset="0"/>
              <a:cs typeface="Times New Roman" pitchFamily="18" charset="0"/>
            </a:endParaRPr>
          </a:p>
        </p:txBody>
      </p:sp>
      <p:sp>
        <p:nvSpPr>
          <p:cNvPr id="7" name="TextBox 6"/>
          <p:cNvSpPr txBox="1"/>
          <p:nvPr/>
        </p:nvSpPr>
        <p:spPr>
          <a:xfrm>
            <a:off x="5148065" y="4725144"/>
            <a:ext cx="3240360" cy="646331"/>
          </a:xfrm>
          <a:prstGeom prst="rect">
            <a:avLst/>
          </a:prstGeom>
          <a:noFill/>
        </p:spPr>
        <p:txBody>
          <a:bodyPr wrap="square" rtlCol="0">
            <a:spAutoFit/>
          </a:bodyPr>
          <a:lstStyle/>
          <a:p>
            <a:r>
              <a:rPr lang="ru-RU" dirty="0" smtClean="0">
                <a:latin typeface="Times New Roman" pitchFamily="18" charset="0"/>
                <a:cs typeface="Times New Roman" pitchFamily="18" charset="0"/>
              </a:rPr>
              <a:t>Иванова Е.Н., воспитатель </a:t>
            </a:r>
            <a:r>
              <a:rPr lang="en-US" dirty="0" smtClean="0">
                <a:latin typeface="Times New Roman" pitchFamily="18" charset="0"/>
                <a:cs typeface="Times New Roman" pitchFamily="18" charset="0"/>
              </a:rPr>
              <a:t>I</a:t>
            </a:r>
          </a:p>
          <a:p>
            <a:r>
              <a:rPr lang="ru-RU" dirty="0" smtClean="0">
                <a:latin typeface="Times New Roman" pitchFamily="18" charset="0"/>
                <a:cs typeface="Times New Roman" pitchFamily="18" charset="0"/>
              </a:rPr>
              <a:t> квалификационной категории</a:t>
            </a:r>
            <a:endParaRPr lang="ru-RU" dirty="0">
              <a:latin typeface="Times New Roman" pitchFamily="18" charset="0"/>
              <a:cs typeface="Times New Roman" pitchFamily="18" charset="0"/>
            </a:endParaRPr>
          </a:p>
        </p:txBody>
      </p:sp>
      <p:sp>
        <p:nvSpPr>
          <p:cNvPr id="4" name="TextBox 3"/>
          <p:cNvSpPr txBox="1"/>
          <p:nvPr/>
        </p:nvSpPr>
        <p:spPr>
          <a:xfrm>
            <a:off x="3892635" y="2667616"/>
            <a:ext cx="1435201" cy="369332"/>
          </a:xfrm>
          <a:prstGeom prst="rect">
            <a:avLst/>
          </a:prstGeom>
          <a:noFill/>
        </p:spPr>
        <p:txBody>
          <a:bodyPr wrap="none" rtlCol="0">
            <a:spAutoFit/>
          </a:bodyPr>
          <a:lstStyle/>
          <a:p>
            <a:r>
              <a:rPr lang="ru-RU" smtClean="0">
                <a:latin typeface="Times New Roman" pitchFamily="18" charset="0"/>
                <a:cs typeface="Times New Roman" pitchFamily="18" charset="0"/>
              </a:rPr>
              <a:t>Март </a:t>
            </a:r>
            <a:r>
              <a:rPr lang="ru-RU" smtClean="0">
                <a:latin typeface="Times New Roman" pitchFamily="18" charset="0"/>
                <a:cs typeface="Times New Roman" pitchFamily="18" charset="0"/>
              </a:rPr>
              <a:t>2019 </a:t>
            </a:r>
            <a:r>
              <a:rPr lang="ru-RU" dirty="0" smtClean="0">
                <a:latin typeface="Times New Roman" pitchFamily="18" charset="0"/>
                <a:cs typeface="Times New Roman" pitchFamily="18" charset="0"/>
              </a:rPr>
              <a:t>г</a:t>
            </a:r>
            <a:r>
              <a:rPr lang="ru-RU" dirty="0" smtClean="0"/>
              <a:t>.</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9697" name="Rectangle 1"/>
          <p:cNvSpPr>
            <a:spLocks noChangeArrowheads="1"/>
          </p:cNvSpPr>
          <p:nvPr/>
        </p:nvSpPr>
        <p:spPr bwMode="auto">
          <a:xfrm>
            <a:off x="395536" y="502514"/>
            <a:ext cx="828092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3.7. Пешка может ходить только вперед: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свободное поле, расположенное непосредственно перед ней на той же самой вертикали;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исходной позиции, как в случае (а) - на одно поле, так и на два поля по той же самой вертикали, если оба эти поля не заняты;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на поле, занимаемое фигурой партнера, расположенное перед ней по диагонали на соседней вертикали, одновременно забирая эту фигуру.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pa.gif"/>
          <p:cNvPicPr/>
          <p:nvPr/>
        </p:nvPicPr>
        <p:blipFill>
          <a:blip r:embed="rId3" cstate="print"/>
          <a:srcRect/>
          <a:stretch>
            <a:fillRect/>
          </a:stretch>
        </p:blipFill>
        <p:spPr bwMode="auto">
          <a:xfrm>
            <a:off x="3131840" y="2996952"/>
            <a:ext cx="3528392" cy="309634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8673" name="Rectangle 1"/>
          <p:cNvSpPr>
            <a:spLocks noChangeArrowheads="1"/>
          </p:cNvSpPr>
          <p:nvPr/>
        </p:nvSpPr>
        <p:spPr bwMode="auto">
          <a:xfrm>
            <a:off x="683568" y="404664"/>
            <a:ext cx="777686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Пешка, атакующая поле, которое пересекла пешка партнера, продвинутая с исходной позиции сразу на два поля, может взять эту продвинутую пешку, как если бы последний ее ход был только на одно поле. Это взятие может быть сделано только очередным ходом и называется взятием "на проходе".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en.gif"/>
          <p:cNvPicPr/>
          <p:nvPr/>
        </p:nvPicPr>
        <p:blipFill>
          <a:blip r:embed="rId3" cstate="print"/>
          <a:srcRect/>
          <a:stretch>
            <a:fillRect/>
          </a:stretch>
        </p:blipFill>
        <p:spPr bwMode="auto">
          <a:xfrm>
            <a:off x="2699792" y="2276474"/>
            <a:ext cx="3888432" cy="374481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7649" name="Rectangle 1"/>
          <p:cNvSpPr>
            <a:spLocks noChangeArrowheads="1"/>
          </p:cNvSpPr>
          <p:nvPr/>
        </p:nvSpPr>
        <p:spPr bwMode="auto">
          <a:xfrm>
            <a:off x="395536" y="332656"/>
            <a:ext cx="820891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 Пешка, которая достигает самой последней горизонтали от своей исходной позиции, должна быть заменена на той же клетке на ферзя или ладью, или слона, или коня того же цвета, это является частью хода. Эта замена пешки называется "превращением", действие новой фигуры начинается сразу. Выбор игрока не ограничивается фигурами, которые были уже взяты раньше.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3.8. Существует два различных способа делать ход королем: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ходить на любое соседнее поле, которое не атаковано одной или более фигурами партнера. Считается, что фигуры партнера атакуют поле, даже, если они не могут ходить;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ki.gif"/>
          <p:cNvPicPr/>
          <p:nvPr/>
        </p:nvPicPr>
        <p:blipFill>
          <a:blip r:embed="rId3" cstate="print"/>
          <a:srcRect/>
          <a:stretch>
            <a:fillRect/>
          </a:stretch>
        </p:blipFill>
        <p:spPr bwMode="auto">
          <a:xfrm>
            <a:off x="3275856" y="3573016"/>
            <a:ext cx="2880320" cy="273630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6625" name="Rectangle 1"/>
          <p:cNvSpPr>
            <a:spLocks noChangeArrowheads="1"/>
          </p:cNvSpPr>
          <p:nvPr/>
        </p:nvSpPr>
        <p:spPr bwMode="auto">
          <a:xfrm>
            <a:off x="683568" y="332656"/>
            <a:ext cx="770485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или делать "рокировку".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перемещение короля и одной из ладей того же цвета по исходной горизонтали, выполняется следующим образом: король перемещается с его исходного поля на два поля по направлению к ладье, затем ладья переставляется через короля на следующее за ним поле.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ca2.gif"/>
          <p:cNvPicPr/>
          <p:nvPr/>
        </p:nvPicPr>
        <p:blipFill>
          <a:blip r:embed="rId3" cstate="print"/>
          <a:srcRect/>
          <a:stretch>
            <a:fillRect/>
          </a:stretch>
        </p:blipFill>
        <p:spPr bwMode="auto">
          <a:xfrm>
            <a:off x="2699792" y="2276474"/>
            <a:ext cx="3384376" cy="367280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5601" name="Rectangle 1"/>
          <p:cNvSpPr>
            <a:spLocks noChangeArrowheads="1"/>
          </p:cNvSpPr>
          <p:nvPr/>
        </p:nvSpPr>
        <p:spPr bwMode="auto">
          <a:xfrm>
            <a:off x="467544" y="528377"/>
            <a:ext cx="756084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положение после рокировки белых на королевский фланг и рокировки черных на ферзевый фланг.</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ca4.gif"/>
          <p:cNvPicPr/>
          <p:nvPr/>
        </p:nvPicPr>
        <p:blipFill>
          <a:blip r:embed="rId3" cstate="print"/>
          <a:srcRect/>
          <a:stretch>
            <a:fillRect/>
          </a:stretch>
        </p:blipFill>
        <p:spPr bwMode="auto">
          <a:xfrm>
            <a:off x="2411760" y="1340768"/>
            <a:ext cx="4464495" cy="388843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4577" name="Rectangle 1"/>
          <p:cNvSpPr>
            <a:spLocks noChangeArrowheads="1"/>
          </p:cNvSpPr>
          <p:nvPr/>
        </p:nvSpPr>
        <p:spPr bwMode="auto">
          <a:xfrm>
            <a:off x="611560" y="548680"/>
            <a:ext cx="792088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положение после рокировки белых на ферзевый фланг и рокировки черных на королевский фланг.</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Рокировка невозможна: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если король уже двигался с исходного места,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той ладьей, которая уже двигалась с исходного места.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Рокировка временно невозможна, если атаковано одной из фигур партнера поле: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котором стоит король или которое он должен пересечь или которое он должен занять;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между королем и ладьей, с которой может быть произведена рокировка, находится какая-то фигура.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3.9 Король находится "под шахом", если он атакован одной или несколькими фигурами партнера, даже если такие фигуры не могут двигаться. Ни одна из фигур не может сделать ход, который ставит или оставляет своего короля под шахом.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23553" name="Rectangle 1"/>
          <p:cNvSpPr>
            <a:spLocks noChangeArrowheads="1"/>
          </p:cNvSpPr>
          <p:nvPr/>
        </p:nvSpPr>
        <p:spPr bwMode="auto">
          <a:xfrm>
            <a:off x="467544" y="620688"/>
            <a:ext cx="792088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Статья 5: Завершение партии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5.1. Партия считается выигранной игроком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который поставил мат королю партнера. Это немедленно заканчивает игру, если матовая позиция была достигнута, разрешенным Правилами, ходом.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партнер которого заявляет, что сдается. Это немедленно заканчивает игру.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5.2. Партия считается закончившейся вничью,</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игрок, который должен ходить, не имеет никакого, разрешенного Правилами, хода, а его король не находится под шахом. О такой партии говорят, что она закончилась "патом". Это немедленно заканчивает игру, если пат возник в результате хода, разрешенного Правилами.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0" y="0"/>
            <a:ext cx="9119681" cy="6858000"/>
          </a:xfrm>
          <a:prstGeom prst="rect">
            <a:avLst/>
          </a:prstGeom>
          <a:noFill/>
        </p:spPr>
      </p:pic>
      <p:sp>
        <p:nvSpPr>
          <p:cNvPr id="22529" name="Rectangle 1"/>
          <p:cNvSpPr>
            <a:spLocks noChangeArrowheads="1"/>
          </p:cNvSpPr>
          <p:nvPr/>
        </p:nvSpPr>
        <p:spPr bwMode="auto">
          <a:xfrm>
            <a:off x="611560" y="980728"/>
            <a:ext cx="770485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возникла позиция, когда ни один из партнеров не может заматовать короля любой серией возможных ходов. Это немедленно заканчивает игру, если эта позиция была достигнута ходом, разрешенным Правилами (см. Статью 9.6).</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 соглашению между двумя партнерами в ходе игры. Это немедленно заканчивает партию (см. Статью 9.1).</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Партия может закончиться вничью:</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любая одинаковая позиция возникнет или возникла на шахматной доске, по крайней мере, в третий раз (см. Статью 9.2)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последние 50 последовательных ходов были сделаны игроками без движения любой пешки и без взятия любой фигуры (см. Статью 9.3).</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pic>
        <p:nvPicPr>
          <p:cNvPr id="3"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4" name="Прямоугольник 3"/>
          <p:cNvSpPr/>
          <p:nvPr/>
        </p:nvSpPr>
        <p:spPr>
          <a:xfrm>
            <a:off x="899592" y="620688"/>
            <a:ext cx="7632848" cy="5878532"/>
          </a:xfrm>
          <a:prstGeom prst="rect">
            <a:avLst/>
          </a:prstGeom>
        </p:spPr>
        <p:txBody>
          <a:bodyPr wrap="square">
            <a:spAutoFit/>
          </a:bodyPr>
          <a:lstStyle/>
          <a:p>
            <a:pPr algn="ctr"/>
            <a:r>
              <a:rPr lang="ru-RU" sz="2400" b="1" dirty="0" smtClean="0">
                <a:latin typeface="Times New Roman" pitchFamily="18" charset="0"/>
                <a:cs typeface="Times New Roman" pitchFamily="18" charset="0"/>
              </a:rPr>
              <a:t>Правила игры в шахматы</a:t>
            </a:r>
          </a:p>
          <a:p>
            <a:r>
              <a:rPr lang="ru-RU" sz="2400" b="1" dirty="0">
                <a:latin typeface="Times New Roman" pitchFamily="18" charset="0"/>
                <a:cs typeface="Times New Roman" pitchFamily="18" charset="0"/>
              </a:rPr>
              <a:t>Статья 1: Характер и цели игры в </a:t>
            </a:r>
            <a:r>
              <a:rPr lang="ru-RU" sz="2400" b="1" dirty="0" smtClean="0">
                <a:latin typeface="Times New Roman" pitchFamily="18" charset="0"/>
                <a:cs typeface="Times New Roman" pitchFamily="18" charset="0"/>
              </a:rPr>
              <a:t>шахматы</a:t>
            </a:r>
            <a:endParaRPr lang="ru-RU" sz="24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1.3.В </a:t>
            </a:r>
            <a:r>
              <a:rPr lang="ru-RU" sz="2000" dirty="0">
                <a:latin typeface="Times New Roman" pitchFamily="18" charset="0"/>
                <a:cs typeface="Times New Roman" pitchFamily="18" charset="0"/>
              </a:rPr>
              <a:t>шахматы играют два партнера, которые по очереди перемещают свои фигуры на квадратной доске, называемой "шахматной". Игрок, имеющий белые фигуры, начинает партию. Шахматист получает право хода, только после того как его партнер завершил </a:t>
            </a:r>
            <a:r>
              <a:rPr lang="ru-RU" sz="2000" dirty="0" smtClean="0">
                <a:latin typeface="Times New Roman" pitchFamily="18" charset="0"/>
                <a:cs typeface="Times New Roman" pitchFamily="18" charset="0"/>
              </a:rPr>
              <a:t>ход.</a:t>
            </a:r>
            <a:r>
              <a:rPr lang="ru-RU" sz="2000" dirty="0"/>
              <a:t> </a:t>
            </a:r>
            <a:endParaRPr lang="ru-RU" sz="2000" dirty="0" smtClean="0"/>
          </a:p>
          <a:p>
            <a:r>
              <a:rPr lang="ru-RU" sz="2000" dirty="0" smtClean="0">
                <a:latin typeface="Times New Roman" pitchFamily="18" charset="0"/>
                <a:cs typeface="Times New Roman" pitchFamily="18" charset="0"/>
              </a:rPr>
              <a:t>1.2.Цель </a:t>
            </a:r>
            <a:r>
              <a:rPr lang="ru-RU" sz="2000" dirty="0">
                <a:latin typeface="Times New Roman" pitchFamily="18" charset="0"/>
                <a:cs typeface="Times New Roman" pitchFamily="18" charset="0"/>
              </a:rPr>
              <a:t>каждого игрока состоит в нападении на короля противника таким образом, чтобы король противника не имел никакого спасения. Считается, что игрок, который достигает этой цели, "заматовал" короля соперника и выиграл партию. Партнер, король которого заматован, проиграл партию. Оставлять своего короля под нападением и подвергать его нападению не разрешается. Взятие короля противника запрещено.</a:t>
            </a:r>
          </a:p>
          <a:p>
            <a:r>
              <a:rPr lang="ru-RU" sz="2000" dirty="0">
                <a:latin typeface="Times New Roman" pitchFamily="18" charset="0"/>
                <a:cs typeface="Times New Roman" pitchFamily="18" charset="0"/>
              </a:rPr>
              <a:t>1.3. Если позиция такова, что никто из партнеров не может поставить мат, партия заканчивается вничью.</a:t>
            </a:r>
          </a:p>
          <a:p>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0" y="0"/>
            <a:ext cx="9119681" cy="6858000"/>
          </a:xfrm>
          <a:prstGeom prst="rect">
            <a:avLst/>
          </a:prstGeom>
          <a:noFill/>
        </p:spPr>
      </p:pic>
      <p:pic>
        <p:nvPicPr>
          <p:cNvPr id="3" name="Picture 2" descr="http://www.playcast.ru/uploads/2014/06/25/9040585.jpg"/>
          <p:cNvPicPr>
            <a:picLocks noChangeAspect="1" noChangeArrowheads="1"/>
          </p:cNvPicPr>
          <p:nvPr/>
        </p:nvPicPr>
        <p:blipFill>
          <a:blip r:embed="rId2" cstate="print"/>
          <a:srcRect/>
          <a:stretch>
            <a:fillRect/>
          </a:stretch>
        </p:blipFill>
        <p:spPr bwMode="auto">
          <a:xfrm>
            <a:off x="24319" y="-315416"/>
            <a:ext cx="9119681" cy="6858000"/>
          </a:xfrm>
          <a:prstGeom prst="rect">
            <a:avLst/>
          </a:prstGeom>
          <a:noFill/>
        </p:spPr>
      </p:pic>
      <p:sp>
        <p:nvSpPr>
          <p:cNvPr id="21505" name="Rectangle 1"/>
          <p:cNvSpPr>
            <a:spLocks noChangeArrowheads="1"/>
          </p:cNvSpPr>
          <p:nvPr/>
        </p:nvSpPr>
        <p:spPr bwMode="auto">
          <a:xfrm>
            <a:off x="683568" y="560666"/>
            <a:ext cx="792088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ru-RU" sz="2000" b="1" dirty="0">
                <a:latin typeface="Times New Roman" pitchFamily="18" charset="0"/>
                <a:cs typeface="Times New Roman" pitchFamily="18" charset="0"/>
              </a:rPr>
              <a:t>Статья 2: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Начальная позиция фигур на шахматной доске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2.1. Шахматная доска состоит из 64-х равных квадратов (8х8), поочередно светлых ("белые" поля) и темных ("черные" поля). Она располагается между игроками так, чтобы ближайшее угловое поле справа от игрока было белым.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2.2. В начале партии один игрок имеет 16 светлых фигур ("белые"); другой - 16 темных фигур ("черные").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0" y="0"/>
            <a:ext cx="9119681" cy="6858000"/>
          </a:xfrm>
          <a:prstGeom prst="rect">
            <a:avLst/>
          </a:prstGeom>
          <a:noFill/>
        </p:spPr>
      </p:pic>
      <p:sp>
        <p:nvSpPr>
          <p:cNvPr id="20481" name="Rectangle 1"/>
          <p:cNvSpPr>
            <a:spLocks noChangeArrowheads="1"/>
          </p:cNvSpPr>
          <p:nvPr/>
        </p:nvSpPr>
        <p:spPr bwMode="auto">
          <a:xfrm>
            <a:off x="467544" y="-562571"/>
            <a:ext cx="813690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endParaRPr lang="ru-RU" sz="2400" dirty="0">
              <a:latin typeface="Times New Roman" pitchFamily="18" charset="0"/>
              <a:ea typeface="Times New Roman" pitchFamily="18" charset="0"/>
              <a:cs typeface="Times New Roman" pitchFamily="18" charset="0"/>
            </a:endParaRPr>
          </a:p>
          <a:p>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endParaRPr lang="ru-RU" sz="2400" dirty="0">
              <a:latin typeface="Times New Roman" pitchFamily="18" charset="0"/>
              <a:ea typeface="Times New Roman" pitchFamily="18" charset="0"/>
              <a:cs typeface="Times New Roman" pitchFamily="18" charset="0"/>
            </a:endParaRPr>
          </a:p>
          <a:p>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Эти фигуры, обычно обозначаемые соответствующими символами, следующие:</a:t>
            </a:r>
            <a:r>
              <a:rPr kumimoji="0" lang="ru-RU"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r>
              <a:rPr lang="ru-RU" sz="2400" dirty="0" smtClean="0"/>
              <a:t>                        </a:t>
            </a:r>
          </a:p>
          <a:p>
            <a:endParaRPr lang="ru-RU" sz="2400" dirty="0"/>
          </a:p>
          <a:p>
            <a:r>
              <a:rPr lang="ru-RU" sz="2400" dirty="0" smtClean="0"/>
              <a:t>Король                                 Ферзь</a:t>
            </a:r>
          </a:p>
          <a:p>
            <a:endParaRPr lang="ru-RU" sz="2400" dirty="0" smtClean="0"/>
          </a:p>
          <a:p>
            <a:r>
              <a:rPr lang="ru-RU" sz="2400" dirty="0" smtClean="0"/>
              <a:t> Ладья                                        Слон</a:t>
            </a:r>
          </a:p>
          <a:p>
            <a:endParaRPr lang="ru-RU" sz="2400" dirty="0"/>
          </a:p>
          <a:p>
            <a:endParaRPr lang="ru-RU" sz="2400" dirty="0" smtClean="0"/>
          </a:p>
          <a:p>
            <a:r>
              <a:rPr lang="ru-RU" sz="2400" dirty="0"/>
              <a:t> </a:t>
            </a:r>
            <a:r>
              <a:rPr lang="ru-RU" sz="2400" dirty="0" smtClean="0"/>
              <a:t>                    </a:t>
            </a:r>
          </a:p>
          <a:p>
            <a:r>
              <a:rPr lang="ru-RU" sz="2400" dirty="0" smtClean="0"/>
              <a:t>  Конь                                       Пешка</a:t>
            </a:r>
          </a:p>
          <a:p>
            <a:endParaRPr lang="ru-RU" sz="2400" dirty="0"/>
          </a:p>
          <a:p>
            <a:endParaRPr lang="ru-RU" sz="24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Рисунок 4" descr="http://chess-logic.com/images/stories/white_ki.gif"/>
          <p:cNvPicPr/>
          <p:nvPr/>
        </p:nvPicPr>
        <p:blipFill>
          <a:blip r:embed="rId3" cstate="print"/>
          <a:srcRect/>
          <a:stretch>
            <a:fillRect/>
          </a:stretch>
        </p:blipFill>
        <p:spPr bwMode="auto">
          <a:xfrm rot="10800000" flipV="1">
            <a:off x="2267744" y="1772816"/>
            <a:ext cx="1008112" cy="1008112"/>
          </a:xfrm>
          <a:prstGeom prst="rect">
            <a:avLst/>
          </a:prstGeom>
          <a:noFill/>
          <a:ln w="9525">
            <a:noFill/>
            <a:miter lim="800000"/>
            <a:headEnd/>
            <a:tailEnd/>
          </a:ln>
        </p:spPr>
      </p:pic>
      <p:pic>
        <p:nvPicPr>
          <p:cNvPr id="6" name="Рисунок 5" descr="http://chess-logic.com/images/stories/white_qu.gif"/>
          <p:cNvPicPr/>
          <p:nvPr/>
        </p:nvPicPr>
        <p:blipFill>
          <a:blip r:embed="rId4" cstate="print"/>
          <a:srcRect/>
          <a:stretch>
            <a:fillRect/>
          </a:stretch>
        </p:blipFill>
        <p:spPr bwMode="auto">
          <a:xfrm>
            <a:off x="4788024" y="1844824"/>
            <a:ext cx="1224136" cy="1080120"/>
          </a:xfrm>
          <a:prstGeom prst="rect">
            <a:avLst/>
          </a:prstGeom>
          <a:noFill/>
          <a:ln w="9525">
            <a:noFill/>
            <a:miter lim="800000"/>
            <a:headEnd/>
            <a:tailEnd/>
          </a:ln>
        </p:spPr>
      </p:pic>
      <p:pic>
        <p:nvPicPr>
          <p:cNvPr id="7" name="Рисунок 6" descr="http://chess-logic.com/images/stories/white_ro.gif"/>
          <p:cNvPicPr/>
          <p:nvPr/>
        </p:nvPicPr>
        <p:blipFill>
          <a:blip r:embed="rId5" cstate="print"/>
          <a:srcRect/>
          <a:stretch>
            <a:fillRect/>
          </a:stretch>
        </p:blipFill>
        <p:spPr bwMode="auto">
          <a:xfrm>
            <a:off x="2123728" y="3068960"/>
            <a:ext cx="1008112" cy="1008112"/>
          </a:xfrm>
          <a:prstGeom prst="rect">
            <a:avLst/>
          </a:prstGeom>
          <a:noFill/>
          <a:ln w="9525">
            <a:noFill/>
            <a:miter lim="800000"/>
            <a:headEnd/>
            <a:tailEnd/>
          </a:ln>
        </p:spPr>
      </p:pic>
      <p:pic>
        <p:nvPicPr>
          <p:cNvPr id="8" name="Рисунок 7" descr="http://chess-logic.com/images/stories/white_bi.gif"/>
          <p:cNvPicPr/>
          <p:nvPr/>
        </p:nvPicPr>
        <p:blipFill>
          <a:blip r:embed="rId6" cstate="print"/>
          <a:srcRect/>
          <a:stretch>
            <a:fillRect/>
          </a:stretch>
        </p:blipFill>
        <p:spPr bwMode="auto">
          <a:xfrm>
            <a:off x="5076056" y="3140968"/>
            <a:ext cx="1152128" cy="936104"/>
          </a:xfrm>
          <a:prstGeom prst="rect">
            <a:avLst/>
          </a:prstGeom>
          <a:noFill/>
          <a:ln w="9525">
            <a:noFill/>
            <a:miter lim="800000"/>
            <a:headEnd/>
            <a:tailEnd/>
          </a:ln>
        </p:spPr>
      </p:pic>
      <p:pic>
        <p:nvPicPr>
          <p:cNvPr id="9" name="Рисунок 8" descr="http://chess-logic.com/images/stories/white_kn.gif"/>
          <p:cNvPicPr/>
          <p:nvPr/>
        </p:nvPicPr>
        <p:blipFill>
          <a:blip r:embed="rId7" cstate="print"/>
          <a:srcRect/>
          <a:stretch>
            <a:fillRect/>
          </a:stretch>
        </p:blipFill>
        <p:spPr bwMode="auto">
          <a:xfrm>
            <a:off x="2195736" y="4509120"/>
            <a:ext cx="1080120" cy="792088"/>
          </a:xfrm>
          <a:prstGeom prst="rect">
            <a:avLst/>
          </a:prstGeom>
          <a:noFill/>
          <a:ln w="9525">
            <a:noFill/>
            <a:miter lim="800000"/>
            <a:headEnd/>
            <a:tailEnd/>
          </a:ln>
        </p:spPr>
      </p:pic>
      <p:pic>
        <p:nvPicPr>
          <p:cNvPr id="10" name="Рисунок 9" descr="http://chess-logic.com/images/stories/white_pa.gif"/>
          <p:cNvPicPr/>
          <p:nvPr/>
        </p:nvPicPr>
        <p:blipFill>
          <a:blip r:embed="rId8" cstate="print"/>
          <a:srcRect/>
          <a:stretch>
            <a:fillRect/>
          </a:stretch>
        </p:blipFill>
        <p:spPr bwMode="auto">
          <a:xfrm>
            <a:off x="5364088" y="4221088"/>
            <a:ext cx="1080120" cy="10081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0" y="0"/>
            <a:ext cx="9119681" cy="6858000"/>
          </a:xfrm>
          <a:prstGeom prst="rect">
            <a:avLst/>
          </a:prstGeom>
          <a:noFill/>
        </p:spPr>
      </p:pic>
      <p:pic>
        <p:nvPicPr>
          <p:cNvPr id="3" name="Рисунок 2" descr="http://chess-logic.com/images/stories/board%201.gif"/>
          <p:cNvPicPr/>
          <p:nvPr/>
        </p:nvPicPr>
        <p:blipFill>
          <a:blip r:embed="rId3" cstate="print"/>
          <a:srcRect/>
          <a:stretch>
            <a:fillRect/>
          </a:stretch>
        </p:blipFill>
        <p:spPr bwMode="auto">
          <a:xfrm>
            <a:off x="1691680" y="1628800"/>
            <a:ext cx="5760640" cy="3672408"/>
          </a:xfrm>
          <a:prstGeom prst="rect">
            <a:avLst/>
          </a:prstGeom>
          <a:noFill/>
          <a:ln w="9525">
            <a:noFill/>
            <a:miter lim="800000"/>
            <a:headEnd/>
            <a:tailEnd/>
          </a:ln>
        </p:spPr>
      </p:pic>
      <p:sp>
        <p:nvSpPr>
          <p:cNvPr id="19457" name="Rectangle 1"/>
          <p:cNvSpPr>
            <a:spLocks noChangeArrowheads="1"/>
          </p:cNvSpPr>
          <p:nvPr/>
        </p:nvSpPr>
        <p:spPr bwMode="auto">
          <a:xfrm>
            <a:off x="971600" y="760245"/>
            <a:ext cx="73448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 Начальная позиция фигур на шахматной доске такова: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18433" name="Rectangle 1"/>
          <p:cNvSpPr>
            <a:spLocks noChangeArrowheads="1"/>
          </p:cNvSpPr>
          <p:nvPr/>
        </p:nvSpPr>
        <p:spPr bwMode="auto">
          <a:xfrm>
            <a:off x="467544" y="62701"/>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Статья 3: Ходы фигур</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3.1. Не разрешается делать ход фигурой на поле, занятое фигурой того же цвета. Если фигура ходит на поле, занимаемое фигурой партнера, последняя берется и снимается с шахматной доски как часть того же самого хода. О фигуре говорят, что она атакует фигуру партнера, если эта фигура может произвести взятие на этом поле.</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lang="ru-RU" sz="2000" dirty="0">
                <a:latin typeface="Times New Roman" pitchFamily="18" charset="0"/>
                <a:cs typeface="Times New Roman" pitchFamily="18" charset="0"/>
              </a:rPr>
              <a:t>Фигура нападает на поле, даже если она не может пойти на это поле, потому что, это оставило бы или поместило бы короля того же цвета под нападение.</a:t>
            </a:r>
          </a:p>
          <a:p>
            <a:r>
              <a:rPr lang="ru-RU" sz="2000" dirty="0">
                <a:latin typeface="Times New Roman" pitchFamily="18" charset="0"/>
                <a:cs typeface="Times New Roman" pitchFamily="18" charset="0"/>
              </a:rPr>
              <a:t>3.2. Слон может ходить на любое поле по диагонали, на которой он стоит.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bi.gif"/>
          <p:cNvPicPr/>
          <p:nvPr/>
        </p:nvPicPr>
        <p:blipFill>
          <a:blip r:embed="rId3" cstate="print"/>
          <a:srcRect/>
          <a:stretch>
            <a:fillRect/>
          </a:stretch>
        </p:blipFill>
        <p:spPr bwMode="auto">
          <a:xfrm>
            <a:off x="2771800" y="3140968"/>
            <a:ext cx="3528392" cy="28083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0" y="0"/>
            <a:ext cx="9119681" cy="6858000"/>
          </a:xfrm>
          <a:prstGeom prst="rect">
            <a:avLst/>
          </a:prstGeom>
          <a:noFill/>
        </p:spPr>
      </p:pic>
      <p:sp>
        <p:nvSpPr>
          <p:cNvPr id="17409" name="Rectangle 1"/>
          <p:cNvSpPr>
            <a:spLocks noChangeArrowheads="1"/>
          </p:cNvSpPr>
          <p:nvPr/>
        </p:nvSpPr>
        <p:spPr bwMode="auto">
          <a:xfrm>
            <a:off x="0" y="353797"/>
            <a:ext cx="802838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3.3. Ладья может ходить на любое поле по вертикали или горизонтали, на которых она стоит.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ro.gif"/>
          <p:cNvPicPr/>
          <p:nvPr/>
        </p:nvPicPr>
        <p:blipFill>
          <a:blip r:embed="rId3" cstate="print"/>
          <a:srcRect/>
          <a:stretch>
            <a:fillRect/>
          </a:stretch>
        </p:blipFill>
        <p:spPr bwMode="auto">
          <a:xfrm>
            <a:off x="1619672" y="1124744"/>
            <a:ext cx="5112568" cy="417646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16385" name="Rectangle 1"/>
          <p:cNvSpPr>
            <a:spLocks noChangeArrowheads="1"/>
          </p:cNvSpPr>
          <p:nvPr/>
        </p:nvSpPr>
        <p:spPr bwMode="auto">
          <a:xfrm>
            <a:off x="0" y="420634"/>
            <a:ext cx="860444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3.4. Ферзь может ходить на любое поле по вертикали, горизонтали или диагонали, на которых он стоит.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qu.gif"/>
          <p:cNvPicPr/>
          <p:nvPr/>
        </p:nvPicPr>
        <p:blipFill>
          <a:blip r:embed="rId3" cstate="print"/>
          <a:srcRect/>
          <a:stretch>
            <a:fillRect/>
          </a:stretch>
        </p:blipFill>
        <p:spPr bwMode="auto">
          <a:xfrm>
            <a:off x="1979712" y="1340768"/>
            <a:ext cx="4320480" cy="388843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laycast.ru/uploads/2014/06/25/9040585.jpg"/>
          <p:cNvPicPr>
            <a:picLocks noChangeAspect="1" noChangeArrowheads="1"/>
          </p:cNvPicPr>
          <p:nvPr/>
        </p:nvPicPr>
        <p:blipFill>
          <a:blip r:embed="rId2" cstate="print"/>
          <a:srcRect/>
          <a:stretch>
            <a:fillRect/>
          </a:stretch>
        </p:blipFill>
        <p:spPr bwMode="auto">
          <a:xfrm>
            <a:off x="24319" y="0"/>
            <a:ext cx="9119681" cy="6858000"/>
          </a:xfrm>
          <a:prstGeom prst="rect">
            <a:avLst/>
          </a:prstGeom>
          <a:noFill/>
        </p:spPr>
      </p:pic>
      <p:sp>
        <p:nvSpPr>
          <p:cNvPr id="15361" name="Rectangle 1"/>
          <p:cNvSpPr>
            <a:spLocks noChangeArrowheads="1"/>
          </p:cNvSpPr>
          <p:nvPr/>
        </p:nvSpPr>
        <p:spPr bwMode="auto">
          <a:xfrm>
            <a:off x="683568" y="-5898"/>
            <a:ext cx="763284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3.5. Когда делаются эти ходы, ферзь, ладья или слон не могут перемещаться через поле, занятое другой фигурой.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3.6. Конь может ходить на одно из ближайших полей от того, на котором он стоит, но не на той же самой вертикали, горизонтали или диагонали.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http://chess-logic.com/images/stories/moves_kn.gif"/>
          <p:cNvPicPr/>
          <p:nvPr/>
        </p:nvPicPr>
        <p:blipFill>
          <a:blip r:embed="rId3" cstate="print"/>
          <a:srcRect/>
          <a:stretch>
            <a:fillRect/>
          </a:stretch>
        </p:blipFill>
        <p:spPr bwMode="auto">
          <a:xfrm>
            <a:off x="2123728" y="1916832"/>
            <a:ext cx="4680520" cy="367240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1142</Words>
  <Application>Microsoft Office PowerPoint</Application>
  <PresentationFormat>Экран (4:3)</PresentationFormat>
  <Paragraphs>67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7</cp:revision>
  <dcterms:created xsi:type="dcterms:W3CDTF">2016-03-14T08:53:01Z</dcterms:created>
  <dcterms:modified xsi:type="dcterms:W3CDTF">2020-03-20T15:41:03Z</dcterms:modified>
</cp:coreProperties>
</file>