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8" r:id="rId7"/>
    <p:sldId id="261" r:id="rId8"/>
    <p:sldId id="271" r:id="rId9"/>
    <p:sldId id="260" r:id="rId10"/>
    <p:sldId id="262" r:id="rId11"/>
    <p:sldId id="273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age.jimcdn.com/app/cms/image/transf/dimension=2000x1500:format=jpg/path/s10a67e41506630ca/backgroundarea/if963c88645ec674f/version/1503498208/im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Абатского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детский сад «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Сибирячок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sz="4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использовать мнемотехнику для развития речи детей?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мастер – класс для родителей 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 подготовила учитель –логопед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Марина Павловна Сайдуганова</a:t>
            </a:r>
          </a:p>
          <a:p>
            <a:pPr marL="0" indent="0" algn="ctr">
              <a:buNone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декабрь 2019 год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377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mota.ru/upload/wallpapers/source/2009/12/26/21/03/21099/mota_ru_91226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7" y="1"/>
            <a:ext cx="9324528" cy="6957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мнемотехника\UJNJDST\ori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49" t="2828" r="6666" b="5454"/>
          <a:stretch/>
        </p:blipFill>
        <p:spPr bwMode="auto">
          <a:xfrm>
            <a:off x="572793" y="346363"/>
            <a:ext cx="8091055" cy="6289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8176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mota.ru/upload/wallpapers/source/2009/12/26/21/03/21099/mota_ru_91226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7" y="1"/>
            <a:ext cx="9324528" cy="6957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 descr="http://www.irinadeeva.ru/pedkopilka/1.jpg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43" y="662238"/>
            <a:ext cx="8407187" cy="5632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s005.radikal.ru/i211/1101/67/b710f4ac1b2a.jpg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352928" cy="5616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81590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447800" y="1724819"/>
          <a:ext cx="6248400" cy="42767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7779"/>
                <a:gridCol w="2245588"/>
                <a:gridCol w="1895033"/>
              </a:tblGrid>
              <a:tr h="2113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50">
                          <a:effectLst/>
                        </a:rPr>
                        <a:t> 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endParaRPr lang="ru-RU" sz="105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endParaRPr lang="ru-RU" sz="105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50">
                          <a:effectLst/>
                        </a:rPr>
                        <a:t>  100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50">
                          <a:effectLst/>
                        </a:rPr>
                        <a:t>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0" marR="36830" marT="36830" marB="36830"/>
                </a:tc>
              </a:tr>
              <a:tr h="2163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50">
                          <a:effectLst/>
                        </a:rPr>
                        <a:t>  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50">
                          <a:effectLst/>
                        </a:rPr>
                        <a:t>  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</a:tr>
            </a:tbl>
          </a:graphicData>
        </a:graphic>
      </p:graphicFrame>
      <p:pic>
        <p:nvPicPr>
          <p:cNvPr id="5" name="Picture 2" descr="https://mota.ru/upload/wallpapers/source/2009/12/26/21/03/21099/mota_ru_91226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7" y="1"/>
            <a:ext cx="9324528" cy="6957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25" descr="Описание: https://fsd.kopilkaurokov.ru/up/html/2017/03/16/k_58cab690ddedd/400941_2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02322"/>
            <a:ext cx="1476375" cy="1476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447800" y="17256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89713346"/>
              </p:ext>
            </p:extLst>
          </p:nvPr>
        </p:nvGraphicFramePr>
        <p:xfrm>
          <a:off x="700312" y="1268760"/>
          <a:ext cx="7400080" cy="48406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6276"/>
                <a:gridCol w="2659486"/>
                <a:gridCol w="2244318"/>
              </a:tblGrid>
              <a:tr h="2339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50" dirty="0">
                          <a:effectLst/>
                        </a:rPr>
                        <a:t> 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0" marR="36830" marT="36830" marB="3683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endParaRPr lang="ru-RU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0" marR="36830" marT="36830" marB="3683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endParaRPr lang="ru-RU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50" dirty="0">
                          <a:effectLst/>
                        </a:rPr>
                        <a:t>  100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50" dirty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0" marR="36830" marT="36830" marB="36830">
                    <a:solidFill>
                      <a:schemeClr val="accent2"/>
                    </a:solidFill>
                  </a:tcPr>
                </a:tc>
              </a:tr>
              <a:tr h="2501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50" dirty="0">
                          <a:effectLst/>
                        </a:rPr>
                        <a:t>  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50" dirty="0">
                          <a:effectLst/>
                        </a:rPr>
                        <a:t>  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0" marR="36830" marT="36830" marB="3683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1037" name="Рисунок 30" descr="Описание: https://fsd.kopilkaurokov.ru/up/html/2017/03/16/k_58cab690ddedd/400941_2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11325"/>
            <a:ext cx="1314450" cy="1323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Рисунок 29" descr="Описание: https://fsd.kopilkaurokov.ru/up/html/2017/03/16/k_58cab690ddedd/400941_2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424" y="1725613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Рисунок 28" descr="Описание: https://fsd.kopilkaurokov.ru/up/html/2017/03/16/k_58cab690ddedd/400941_22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25613"/>
            <a:ext cx="1352550" cy="1352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Рисунок 27" descr="Описание: https://fsd.kopilkaurokov.ru/up/html/2017/03/16/k_58cab690ddedd/400941_23.jpe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55" y="4097800"/>
            <a:ext cx="1295400" cy="1323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Рисунок 26" descr="Описание: https://fsd.kopilkaurokov.ru/up/html/2017/03/16/k_58cab690ddedd/400941_24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061" y="3957825"/>
            <a:ext cx="1657350" cy="1657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Рисунок 25" descr="Описание: https://fsd.kopilkaurokov.ru/up/html/2017/03/16/k_58cab690ddedd/400941_2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992" y="4118300"/>
            <a:ext cx="1476375" cy="1476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1447800" y="17256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847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jubilee-live.flickr.com/7376/9100822917_1945004b92_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мнемотехника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84076"/>
            <a:ext cx="8640960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66610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img1.goodfon.ru/original/1920x1080/e/2b/snegovik-zima-sneg-elki-ogn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541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Биссектриса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это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крыса, которая бегает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углам и делит их пополам).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828836"/>
            <a:ext cx="84969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-Иван   Родил 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Девчонку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Велел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Тащить  Пелёнку» 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—(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именительный, родительный, дательный, винительный, творительный, предложный).</a:t>
            </a:r>
          </a:p>
        </p:txBody>
      </p:sp>
    </p:spTree>
    <p:extLst>
      <p:ext uri="{BB962C8B-B14F-4D97-AF65-F5344CB8AC3E}">
        <p14:creationId xmlns="" xmlns:p14="http://schemas.microsoft.com/office/powerpoint/2010/main" val="96949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g1.goodfon.ru/original/1920x1080/e/2b/snegovik-zima-sneg-elki-ogn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614" y="431663"/>
            <a:ext cx="8509873" cy="5694558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«Учите ребёнка каким-нибудь неизвестным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ему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пяти словам - он будет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 и напрасно мучиться,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свяжите двадцать таких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 с картинками,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он усвоит их на лету»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 Д. Ушинский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294834"/>
            <a:ext cx="3921564" cy="48560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212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s://i.pinimg.com/736x/4f/8d/9e/4f8d9e63a1b04e1bd6063793268df6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404664"/>
            <a:ext cx="64087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Мнемодорожка</a:t>
            </a:r>
            <a:endParaRPr lang="ru-RU" sz="6600" dirty="0"/>
          </a:p>
        </p:txBody>
      </p:sp>
      <p:pic>
        <p:nvPicPr>
          <p:cNvPr id="1026" name="Picture 2" descr="C:\Users\1\Desktop\мнемотехника\UJNJDST\На стол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12660"/>
            <a:ext cx="7556500" cy="21323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мнемотехника\UJNJDST\Кошка в окошке ...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61048"/>
            <a:ext cx="7556501" cy="22139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1274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pinimg.com/736x/4f/8d/9e/4f8d9e63a1b04e1bd6063793268df6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СКАЗКА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8424936" cy="48965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789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pinimg.com/736x/4f/8d/9e/4f8d9e63a1b04e1bd6063793268df6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99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esktop\мнемотехника\UJNJDST\orig 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75656" y="116632"/>
            <a:ext cx="5760639" cy="6741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5164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m0-tub-ru.yandex.net/i?id=39a2213cc438e3571dc2a9b3d034b342-l&amp;n=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1772817"/>
            <a:ext cx="63904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нами ёлочка:</a:t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Шишечки, иголочки.</a:t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Шарики, фонарики,</a:t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Зайчики и свечки,</a:t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Звёзды, человечки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260648"/>
            <a:ext cx="61926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«ЁЛОЧКА» </a:t>
            </a:r>
          </a:p>
        </p:txBody>
      </p:sp>
    </p:spTree>
    <p:extLst>
      <p:ext uri="{BB962C8B-B14F-4D97-AF65-F5344CB8AC3E}">
        <p14:creationId xmlns="" xmlns:p14="http://schemas.microsoft.com/office/powerpoint/2010/main" val="325820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3.bp.blogspot.com/-tUNzR_UyRDg/UNS8OKVUkJI/AAAAAAAAD2A/AxsKTCyC_jM/s1600/dzimka-bi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12"/>
            <a:ext cx="9144000" cy="6841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06075979"/>
              </p:ext>
            </p:extLst>
          </p:nvPr>
        </p:nvGraphicFramePr>
        <p:xfrm>
          <a:off x="1357290" y="116632"/>
          <a:ext cx="6077585" cy="1402080"/>
        </p:xfrm>
        <a:graphic>
          <a:graphicData uri="http://schemas.openxmlformats.org/drawingml/2006/table">
            <a:tbl>
              <a:tblPr/>
              <a:tblGrid>
                <a:gridCol w="1238885"/>
                <a:gridCol w="1620520"/>
                <a:gridCol w="1366520"/>
                <a:gridCol w="1851660"/>
              </a:tblGrid>
              <a:tr h="1296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8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3" descr="http://krepmaster12.ru/templates/Default/img/izmeritelnyy/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05113" y="680795"/>
            <a:ext cx="1133475" cy="152400"/>
          </a:xfrm>
          <a:prstGeom prst="rect">
            <a:avLst/>
          </a:prstGeom>
          <a:noFill/>
        </p:spPr>
      </p:pic>
      <p:pic>
        <p:nvPicPr>
          <p:cNvPr id="7" name="Рисунок 6" descr="http://i26.tinypic.com/xcizjr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529438">
            <a:off x="6205006" y="259331"/>
            <a:ext cx="722313" cy="1128713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26411070"/>
              </p:ext>
            </p:extLst>
          </p:nvPr>
        </p:nvGraphicFramePr>
        <p:xfrm>
          <a:off x="1189065" y="1549838"/>
          <a:ext cx="6324941" cy="1140137"/>
        </p:xfrm>
        <a:graphic>
          <a:graphicData uri="http://schemas.openxmlformats.org/drawingml/2006/table">
            <a:tbl>
              <a:tblPr/>
              <a:tblGrid>
                <a:gridCol w="1289307"/>
                <a:gridCol w="1686475"/>
                <a:gridCol w="1422137"/>
                <a:gridCol w="1927022"/>
              </a:tblGrid>
              <a:tr h="1140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Под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37" descr="http://www.mrmuck.co.uk/images/product/white_limestone_rockery_stone_375x14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94724" y="1700808"/>
            <a:ext cx="942975" cy="790575"/>
          </a:xfrm>
          <a:prstGeom prst="rect">
            <a:avLst/>
          </a:prstGeom>
          <a:noFill/>
        </p:spPr>
      </p:pic>
      <p:pic>
        <p:nvPicPr>
          <p:cNvPr id="10" name="Рисунок 12" descr="http://static.ow.ly/photos/original/bZ7Kp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0800000" flipH="1" flipV="1">
            <a:off x="4591147" y="1684518"/>
            <a:ext cx="876300" cy="742950"/>
          </a:xfrm>
          <a:prstGeom prst="rect">
            <a:avLst/>
          </a:prstGeom>
          <a:noFill/>
        </p:spPr>
      </p:pic>
      <p:pic>
        <p:nvPicPr>
          <p:cNvPr id="11" name="Picture 37" descr="http://www.mrmuck.co.uk/images/product/white_limestone_rockery_stone_375x14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1020" y="1700808"/>
            <a:ext cx="942975" cy="790575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5991007" y="1700808"/>
            <a:ext cx="1522999" cy="862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6147665" y="1748432"/>
            <a:ext cx="1296144" cy="7429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1\Desktop\мнемотехника\UJNJDST\Лебеди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2780928"/>
            <a:ext cx="6805761" cy="1885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мнемотехника\UJNJDST\наловил валерий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8" y="4678032"/>
            <a:ext cx="6805761" cy="1919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9750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49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автономное дошкольное образовательное учреждение  Абатского района детский сад «Сибирячок» </vt:lpstr>
      <vt:lpstr>Слайд 2</vt:lpstr>
      <vt:lpstr> — Биссектриса — это крыса, которая бегает по углам и делит их пополам).  </vt:lpstr>
      <vt:lpstr>Слайд 4</vt:lpstr>
      <vt:lpstr>Слайд 5</vt:lpstr>
      <vt:lpstr>СКАЗКА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32</cp:revision>
  <dcterms:created xsi:type="dcterms:W3CDTF">2019-12-04T05:40:35Z</dcterms:created>
  <dcterms:modified xsi:type="dcterms:W3CDTF">2020-01-20T15:33:06Z</dcterms:modified>
</cp:coreProperties>
</file>