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80" r:id="rId2"/>
    <p:sldId id="256" r:id="rId3"/>
    <p:sldId id="368" r:id="rId4"/>
    <p:sldId id="377" r:id="rId5"/>
    <p:sldId id="358" r:id="rId6"/>
    <p:sldId id="264" r:id="rId7"/>
    <p:sldId id="373" r:id="rId8"/>
    <p:sldId id="374" r:id="rId9"/>
    <p:sldId id="372" r:id="rId10"/>
    <p:sldId id="371" r:id="rId11"/>
    <p:sldId id="359" r:id="rId12"/>
    <p:sldId id="363" r:id="rId13"/>
    <p:sldId id="378" r:id="rId14"/>
    <p:sldId id="379" r:id="rId15"/>
    <p:sldId id="365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 smtClean="0"/>
              <a:t>Образец текста</a:t>
            </a:r>
          </a:p>
          <a:p>
            <a:pPr lvl="1"/>
            <a:r>
              <a:rPr lang="ru-RU" altLang="ru-RU" noProof="0" smtClean="0"/>
              <a:t>Второй уровень</a:t>
            </a:r>
          </a:p>
          <a:p>
            <a:pPr lvl="2"/>
            <a:r>
              <a:rPr lang="ru-RU" altLang="ru-RU" noProof="0" smtClean="0"/>
              <a:t>Третий уровень</a:t>
            </a:r>
          </a:p>
          <a:p>
            <a:pPr lvl="3"/>
            <a:r>
              <a:rPr lang="ru-RU" altLang="ru-RU" noProof="0" smtClean="0"/>
              <a:t>Четвертый уровень</a:t>
            </a:r>
          </a:p>
          <a:p>
            <a:pPr lvl="4"/>
            <a:r>
              <a:rPr lang="ru-RU" altLang="ru-RU" noProof="0" smtClean="0"/>
              <a:t>Пятый уровень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ABE83B2-AC1E-46E4-A85E-CB8A04030B4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66098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dirty="0" smtClean="0"/>
              <a:t>В чём цель математического образования (упорядочьте в соответствии со своими предпочтениями):</a:t>
            </a:r>
          </a:p>
          <a:p>
            <a:r>
              <a:rPr lang="ru-RU" altLang="ru-RU" dirty="0" smtClean="0"/>
              <a:t>1) Подготовка в вуз</a:t>
            </a:r>
          </a:p>
          <a:p>
            <a:r>
              <a:rPr lang="ru-RU" altLang="ru-RU" dirty="0" smtClean="0"/>
              <a:t>2) Подготовка к будущей профессии</a:t>
            </a:r>
          </a:p>
          <a:p>
            <a:r>
              <a:rPr lang="ru-RU" altLang="ru-RU" dirty="0" smtClean="0"/>
              <a:t>3) Интеллектуальное развитие</a:t>
            </a:r>
          </a:p>
          <a:p>
            <a:r>
              <a:rPr lang="ru-RU" altLang="ru-RU" dirty="0" smtClean="0"/>
              <a:t>4) Формирование мировоззрения</a:t>
            </a:r>
          </a:p>
          <a:p>
            <a:r>
              <a:rPr lang="ru-RU" altLang="ru-RU" dirty="0" smtClean="0"/>
              <a:t>5) Ориентация в окружающем мире</a:t>
            </a:r>
          </a:p>
          <a:p>
            <a:r>
              <a:rPr lang="ru-RU" altLang="ru-RU" dirty="0" smtClean="0"/>
              <a:t>6) Физкультура мозга</a:t>
            </a:r>
          </a:p>
          <a:p>
            <a:endParaRPr lang="ru-RU" altLang="ru-RU" dirty="0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CC1B31-6EAF-4923-824E-7A19A8E55DFC}" type="slidenum">
              <a:rPr lang="ru-RU" altLang="ru-RU" smtClean="0"/>
              <a:pPr eaLnBrk="1" hangingPunct="1"/>
              <a:t>3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dirty="0" smtClean="0"/>
              <a:t>Правительством РФ поставлена задача повышения качества математического образования на всех уровнях образования, в том числе и на уровне дошкольного образования:</a:t>
            </a:r>
          </a:p>
          <a:p>
            <a:r>
              <a:rPr lang="ru-RU" altLang="ru-RU" b="1" dirty="0" smtClean="0"/>
              <a:t>- </a:t>
            </a:r>
            <a:r>
              <a:rPr lang="ru-RU" altLang="ru-RU" dirty="0" smtClean="0"/>
              <a:t>Концепция развития математического образования в Российской Федерации</a:t>
            </a:r>
          </a:p>
          <a:p>
            <a:r>
              <a:rPr lang="ru-RU" altLang="ru-RU" dirty="0" smtClean="0"/>
              <a:t>(Цель – вывести математическое образование на лидирующее положение в мире).</a:t>
            </a:r>
          </a:p>
          <a:p>
            <a:r>
              <a:rPr lang="ru-RU" altLang="ru-RU" dirty="0" smtClean="0"/>
              <a:t>- Круглый стол в мэрии г. Ярославля «Психолого-педагогическое сопровождение образовательного процесса: математическое образование и мышление»</a:t>
            </a:r>
          </a:p>
          <a:p>
            <a:r>
              <a:rPr lang="ru-RU" altLang="ru-RU" dirty="0" smtClean="0"/>
              <a:t>(Рассмотрены вопросы влияния математики на развитие мышления. Отмечена важность развития мышления детей средствами математики в дошкольном возрасте)</a:t>
            </a:r>
          </a:p>
          <a:p>
            <a:r>
              <a:rPr lang="ru-RU" altLang="ru-RU" dirty="0" smtClean="0"/>
              <a:t>- Не менее важен и социальный заказ и запрос родительского сообщества.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b="1" smtClean="0"/>
              <a:t>ОПЫТ ПИАЖЕ</a:t>
            </a:r>
            <a:endParaRPr lang="ru-RU" altLang="ru-RU" smtClean="0"/>
          </a:p>
          <a:p>
            <a:r>
              <a:rPr lang="ru-RU" altLang="ru-RU" smtClean="0"/>
              <a:t>          Повторите эксперимент швейцарского психолога Ж. Пиаже. Скатайте из теста или пластилина два одинаковых по размеру шарика и попросите ребенка сравнить их. Малыш увидит очевидное — они абсолютно одинаковы. Затем в его присутствии из одного шарика сделайте лепешку. Покажите ему шарик и лепешку, спросите: «Где теста больше?» Ребенок, у которого преобладает наглядно-образное мышление, скажет, что лепешка больше (для него это будет очевидным фактом). Если он ответит, что шарик и лепешка одинаковы, значит, он уже умеет мыслить абстрактными понятиями. Пиаже проводил этот опыт с семилетними детьми. Далеко не у всех к этому возрасту развивается абстрактное мышление.</a:t>
            </a:r>
          </a:p>
          <a:p>
            <a:endParaRPr lang="ru-RU" alt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1B2CD04-C85A-4038-9872-E3FEC850FA01}" type="slidenum">
              <a:rPr lang="ru-RU" altLang="ru-RU" smtClean="0"/>
              <a:pPr eaLnBrk="1" hangingPunct="1"/>
              <a:t>9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BE83B2-AC1E-46E4-A85E-CB8A04030B4B}" type="slidenum">
              <a:rPr lang="ru-RU" altLang="ru-RU" smtClean="0"/>
              <a:pPr>
                <a:defRPr/>
              </a:pPr>
              <a:t>14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75311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B590B-2F75-4B88-97E8-78946DC2D46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3796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0DB97-9202-450A-9C7E-849A3BE648C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28256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1C149-D1D9-46B5-B699-1563457F34F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75660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90E2D-2B5D-4331-96EC-ACA0007DA6E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9153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B046E-11B2-4099-9DB8-F3F0BC2E869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0720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7919B-1A1D-41B0-B170-C1BCFBAE1E9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1534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283A-9C9D-4C51-A20A-B828B0E17C2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6167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EB4DD-887D-4B0F-A04A-4715EE3AD32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7464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0CDE4-9A9D-4312-906B-C38EDDBA7EC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8169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68AFE-1C9A-44DA-BEF4-B09E5843EEA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83617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7E910-3DD1-4381-8D21-CBF4EA5CB6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44565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A20BDDB-56FC-416D-BE4A-81B7C4ABCDE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94%D0%BE%D1%88%D0%BA%D0%BE%D0%BB%D1%8C%D0%BD%D0%B8%D0%BA%D0%B8&amp;fp=0&amp;img_url=http://www.gazetairkutsk.ru/wp-content/uploads/2011/05/b81db69fee3010142fa7d693aa37006b.jpg&amp;pos=4&amp;rpt=simage&amp;nojs=1" TargetMode="External"/><Relationship Id="rId2" Type="http://schemas.openxmlformats.org/officeDocument/2006/relationships/hyperlink" Target="&#1042;&#1080;&#1076;&#1077;&#1086;&#1092;&#1088;&#1072;&#1075;&#1084;&#1077;&#1085;&#1090;%20_%20&#1089;&#1090;&#1072;&#1085;&#1076;&#1072;&#1088;&#1090;%20&#1076;&#1086;&#1096;&#1082;&#1086;&#1083;&#1100;&#1085;&#1086;&#1075;&#1086;%20&#1086;&#1073;&#1088;&#1072;&#1079;&#1086;&#1074;&#1072;&#1085;&#1080;&#1103;%20(720p).mp4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achalo4ka.ru/wp-content/uploads/2014/07/Matematika_kletka_tsifryi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6" y="-2569"/>
            <a:ext cx="9136294" cy="6852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94543" y="315686"/>
            <a:ext cx="632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Муниципальное автономное дошкольное </a:t>
            </a:r>
          </a:p>
          <a:p>
            <a:pPr algn="ctr"/>
            <a:r>
              <a:rPr lang="ru-RU" dirty="0" smtClean="0"/>
              <a:t>образовательное учреждение </a:t>
            </a:r>
            <a:r>
              <a:rPr lang="ru-RU" dirty="0" err="1" smtClean="0"/>
              <a:t>Абатского</a:t>
            </a:r>
            <a:r>
              <a:rPr lang="ru-RU" dirty="0" smtClean="0"/>
              <a:t> района </a:t>
            </a:r>
          </a:p>
          <a:p>
            <a:pPr algn="ctr"/>
            <a:r>
              <a:rPr lang="ru-RU" dirty="0" smtClean="0"/>
              <a:t>Детский сад «</a:t>
            </a:r>
            <a:r>
              <a:rPr lang="ru-RU" dirty="0" err="1" smtClean="0"/>
              <a:t>Сибирячок</a:t>
            </a:r>
            <a:r>
              <a:rPr lang="ru-RU" dirty="0" smtClean="0"/>
              <a:t>» корпус №1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651224" y="1676400"/>
            <a:ext cx="6044975" cy="45243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/>
              <a:t>Математика – </a:t>
            </a:r>
          </a:p>
          <a:p>
            <a:pPr algn="ctr"/>
            <a:r>
              <a:rPr lang="ru-RU" sz="7200" b="1" dirty="0" smtClean="0"/>
              <a:t>технология творчества</a:t>
            </a:r>
            <a:endParaRPr lang="ru-RU" sz="7200" b="1" dirty="0"/>
          </a:p>
        </p:txBody>
      </p:sp>
    </p:spTree>
    <p:extLst>
      <p:ext uri="{BB962C8B-B14F-4D97-AF65-F5344CB8AC3E}">
        <p14:creationId xmlns:p14="http://schemas.microsoft.com/office/powerpoint/2010/main" val="3255195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ru-RU" altLang="ru-RU" b="1" smtClean="0"/>
              <a:t>Традиции в </a:t>
            </a:r>
            <a:br>
              <a:rPr lang="ru-RU" altLang="ru-RU" b="1" smtClean="0"/>
            </a:br>
            <a:r>
              <a:rPr lang="ru-RU" altLang="ru-RU" b="1" smtClean="0"/>
              <a:t>математическом образовании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848600" cy="4525963"/>
          </a:xfrm>
        </p:spPr>
        <p:txBody>
          <a:bodyPr/>
          <a:lstStyle/>
          <a:p>
            <a:endParaRPr lang="ru-RU" altLang="ru-RU" smtClean="0"/>
          </a:p>
          <a:p>
            <a:r>
              <a:rPr lang="ru-RU" altLang="ru-RU" smtClean="0"/>
              <a:t>Уметь воспользоваться готовыми приемами</a:t>
            </a:r>
          </a:p>
          <a:p>
            <a:pPr>
              <a:buFontTx/>
              <a:buNone/>
            </a:pPr>
            <a:endParaRPr lang="ru-RU" altLang="ru-RU" smtClean="0"/>
          </a:p>
          <a:p>
            <a:r>
              <a:rPr lang="ru-RU" altLang="ru-RU" b="1" i="1" u="sng" smtClean="0"/>
              <a:t>Научиться думать самому !!!</a:t>
            </a:r>
          </a:p>
          <a:p>
            <a:endParaRPr lang="ru-RU" altLang="ru-RU" b="1" i="1" u="sng" smtClean="0"/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43000" y="1143000"/>
            <a:ext cx="6248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4400" dirty="0">
                <a:solidFill>
                  <a:srgbClr val="000000"/>
                </a:solidFill>
                <a:latin typeface="Times New Roman"/>
              </a:rPr>
              <a:t>"... если сегодня в ком-то из вас живут одновременно математик и поэт, то поверьте, что это лучшая из компаний, какую только я мог  бы вам пожелать...". </a:t>
            </a:r>
            <a:endParaRPr lang="ru-RU" sz="4400" dirty="0">
              <a:effectLst/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8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 smtClean="0">
                <a:solidFill>
                  <a:schemeClr val="tx1"/>
                </a:solidFill>
                <a:cs typeface="Arial" charset="0"/>
              </a:rPr>
              <a:t>Методы и формы </a:t>
            </a:r>
            <a:br>
              <a:rPr lang="ru-RU" b="1" dirty="0" smtClean="0">
                <a:solidFill>
                  <a:schemeClr val="tx1"/>
                </a:solidFill>
                <a:cs typeface="Arial" charset="0"/>
              </a:rPr>
            </a:br>
            <a:r>
              <a:rPr lang="ru-RU" b="1" dirty="0" smtClean="0">
                <a:solidFill>
                  <a:schemeClr val="tx1"/>
                </a:solidFill>
                <a:cs typeface="Arial" charset="0"/>
              </a:rPr>
              <a:t>работы с детьми</a:t>
            </a:r>
            <a:endParaRPr lang="ru-RU" b="1" dirty="0" smtClean="0"/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785813" y="1500188"/>
            <a:ext cx="7900987" cy="4625975"/>
          </a:xfrm>
        </p:spPr>
        <p:txBody>
          <a:bodyPr/>
          <a:lstStyle/>
          <a:p>
            <a:r>
              <a:rPr lang="ru-RU" altLang="ru-RU" sz="2800" dirty="0" smtClean="0">
                <a:cs typeface="Arial" charset="0"/>
              </a:rPr>
              <a:t>Наблюдения, экскурсии</a:t>
            </a:r>
          </a:p>
          <a:p>
            <a:r>
              <a:rPr lang="ru-RU" altLang="ru-RU" sz="2800" dirty="0" smtClean="0">
                <a:cs typeface="Arial" charset="0"/>
              </a:rPr>
              <a:t>Решение проблемных ситуаций</a:t>
            </a:r>
          </a:p>
          <a:p>
            <a:r>
              <a:rPr lang="ru-RU" altLang="ru-RU" sz="2800" dirty="0" smtClean="0">
                <a:cs typeface="Arial" charset="0"/>
              </a:rPr>
              <a:t>Решение познавательных задач</a:t>
            </a:r>
          </a:p>
          <a:p>
            <a:r>
              <a:rPr lang="ru-RU" altLang="ru-RU" sz="2800" dirty="0" smtClean="0">
                <a:cs typeface="Arial" charset="0"/>
              </a:rPr>
              <a:t>Опыты, экспериментирование</a:t>
            </a:r>
          </a:p>
          <a:p>
            <a:r>
              <a:rPr lang="ru-RU" altLang="ru-RU" sz="2800" dirty="0" smtClean="0">
                <a:cs typeface="Arial" charset="0"/>
              </a:rPr>
              <a:t>Моделирование</a:t>
            </a:r>
          </a:p>
          <a:p>
            <a:r>
              <a:rPr lang="ru-RU" altLang="ru-RU" sz="2800" dirty="0" smtClean="0">
                <a:cs typeface="Arial" charset="0"/>
              </a:rPr>
              <a:t>Познавательно-исследовательские проекты</a:t>
            </a:r>
          </a:p>
          <a:p>
            <a:r>
              <a:rPr lang="ru-RU" altLang="ru-RU" sz="2800" dirty="0" smtClean="0">
                <a:cs typeface="Arial" charset="0"/>
              </a:rPr>
              <a:t>Дидактические игры</a:t>
            </a:r>
          </a:p>
          <a:p>
            <a:r>
              <a:rPr lang="ru-RU" altLang="ru-RU" sz="2800" dirty="0" smtClean="0">
                <a:cs typeface="Arial" charset="0"/>
              </a:rPr>
              <a:t>Конструктивные игры</a:t>
            </a:r>
          </a:p>
          <a:p>
            <a:pPr marL="0" indent="0">
              <a:buNone/>
            </a:pPr>
            <a:endParaRPr lang="ru-RU" altLang="ru-RU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8200" y="1524000"/>
            <a:ext cx="6934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3600" dirty="0">
                <a:latin typeface="Times New Roman"/>
                <a:ea typeface="Calibri"/>
                <a:cs typeface="Times New Roman"/>
              </a:rPr>
              <a:t>Дошкольный возраст уникален, ибо как сформируется ребёнок, такова будет  и его жизнь, именно поэтому важно не упустить этот период для раскрытия творческого потенциала каждого ребёнка.</a:t>
            </a:r>
            <a:endParaRPr lang="ru-RU" sz="3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7540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4800" y="347420"/>
            <a:ext cx="76200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Проект решения: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 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1. 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   Продолжить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поиск и внедрение новых образовательных технологий в образовательный процесс в ДОУ.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dirty="0" smtClean="0">
                <a:latin typeface="Times New Roman"/>
                <a:ea typeface="Times New Roman"/>
              </a:rPr>
              <a:t>2. Продолжить </a:t>
            </a:r>
            <a:r>
              <a:rPr lang="ru-RU" sz="2400" dirty="0">
                <a:latin typeface="Times New Roman"/>
                <a:ea typeface="Times New Roman"/>
              </a:rPr>
              <a:t>формирование 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креативного  и нестандартного мышления дошкольников через различные и разнообразные формы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и методы деятельности.</a:t>
            </a:r>
          </a:p>
          <a:p>
            <a:pPr indent="450215" algn="just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3. Продолжить развитие математического образования в дошкольных образовательных организациях  </a:t>
            </a:r>
            <a:r>
              <a:rPr lang="ru-RU" sz="2400" dirty="0" err="1" smtClean="0">
                <a:solidFill>
                  <a:srgbClr val="000000"/>
                </a:solidFill>
                <a:latin typeface="Times New Roman"/>
              </a:rPr>
              <a:t>Абатского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 района</a:t>
            </a:r>
          </a:p>
          <a:p>
            <a:pPr indent="450215" algn="just">
              <a:spcAft>
                <a:spcPts val="0"/>
              </a:spcAft>
            </a:pPr>
            <a:endParaRPr lang="ru-RU" sz="1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7176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1116013" y="1125538"/>
            <a:ext cx="7186612" cy="4929187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sz="2400" smtClean="0">
              <a:cs typeface="Arial" charset="0"/>
            </a:endParaRPr>
          </a:p>
          <a:p>
            <a:pPr algn="ctr" eaLnBrk="1" hangingPunct="1">
              <a:buFontTx/>
              <a:buNone/>
            </a:pPr>
            <a:r>
              <a:rPr lang="ru-RU" altLang="ru-RU" sz="5400" b="1" smtClean="0">
                <a:solidFill>
                  <a:srgbClr val="0000CC"/>
                </a:solidFill>
                <a:cs typeface="Arial" charset="0"/>
              </a:rPr>
              <a:t>Спасибо </a:t>
            </a:r>
          </a:p>
          <a:p>
            <a:pPr algn="ctr" eaLnBrk="1" hangingPunct="1">
              <a:buFontTx/>
              <a:buNone/>
            </a:pPr>
            <a:r>
              <a:rPr lang="ru-RU" altLang="ru-RU" sz="5400" b="1" smtClean="0">
                <a:solidFill>
                  <a:srgbClr val="0000CC"/>
                </a:solidFill>
                <a:cs typeface="Arial" charset="0"/>
              </a:rPr>
              <a:t>за </a:t>
            </a:r>
          </a:p>
          <a:p>
            <a:pPr algn="ctr" eaLnBrk="1" hangingPunct="1">
              <a:buFontTx/>
              <a:buNone/>
            </a:pPr>
            <a:r>
              <a:rPr lang="ru-RU" altLang="ru-RU" sz="5400" b="1" smtClean="0">
                <a:solidFill>
                  <a:srgbClr val="0000CC"/>
                </a:solidFill>
                <a:cs typeface="Arial" charset="0"/>
              </a:rPr>
              <a:t>внимание!</a:t>
            </a:r>
          </a:p>
          <a:p>
            <a:pPr eaLnBrk="1" hangingPunct="1">
              <a:buFontTx/>
              <a:buNone/>
            </a:pPr>
            <a:endParaRPr lang="ru-RU" altLang="ru-RU" sz="5400" b="1" smtClean="0">
              <a:solidFill>
                <a:srgbClr val="0000CC"/>
              </a:solidFill>
              <a:cs typeface="Arial" charset="0"/>
            </a:endParaRPr>
          </a:p>
        </p:txBody>
      </p:sp>
      <p:pic>
        <p:nvPicPr>
          <p:cNvPr id="22531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38200"/>
            <a:ext cx="1408113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Рисунок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200400"/>
            <a:ext cx="1476375" cy="145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d:\Мои документы\Мои рисунки\+14448-800x80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3606240">
            <a:off x="1128927" y="4640435"/>
            <a:ext cx="639395" cy="17438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381000"/>
            <a:ext cx="7315200" cy="4572000"/>
          </a:xfrm>
        </p:spPr>
        <p:txBody>
          <a:bodyPr/>
          <a:lstStyle/>
          <a:p>
            <a:pPr marL="0" marR="0" indent="0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altLang="ru-RU" sz="1600" dirty="0" smtClean="0">
                <a:hlinkClick r:id="rId2" action="ppaction://hlinkfile"/>
              </a:rPr>
              <a:t>Муниципальное автономное дошкольное образовательное</a:t>
            </a:r>
            <a:br>
              <a:rPr lang="ru-RU" altLang="ru-RU" sz="1600" dirty="0" smtClean="0">
                <a:hlinkClick r:id="rId2" action="ppaction://hlinkfile"/>
              </a:rPr>
            </a:br>
            <a:r>
              <a:rPr lang="ru-RU" altLang="ru-RU" sz="1600" dirty="0" smtClean="0">
                <a:hlinkClick r:id="rId2" action="ppaction://hlinkfile"/>
              </a:rPr>
              <a:t> учреждение </a:t>
            </a:r>
            <a:r>
              <a:rPr lang="ru-RU" altLang="ru-RU" sz="1600" dirty="0" err="1" smtClean="0">
                <a:hlinkClick r:id="rId2" action="ppaction://hlinkfile"/>
              </a:rPr>
              <a:t>Абатского</a:t>
            </a:r>
            <a:r>
              <a:rPr lang="ru-RU" altLang="ru-RU" sz="1600" dirty="0" smtClean="0">
                <a:hlinkClick r:id="rId2" action="ppaction://hlinkfile"/>
              </a:rPr>
              <a:t> района </a:t>
            </a:r>
            <a:br>
              <a:rPr lang="ru-RU" altLang="ru-RU" sz="1600" dirty="0" smtClean="0">
                <a:hlinkClick r:id="rId2" action="ppaction://hlinkfile"/>
              </a:rPr>
            </a:br>
            <a:r>
              <a:rPr lang="ru-RU" altLang="ru-RU" sz="1600" dirty="0" smtClean="0">
                <a:hlinkClick r:id="rId2" action="ppaction://hlinkfile"/>
              </a:rPr>
              <a:t>детский сад «</a:t>
            </a:r>
            <a:r>
              <a:rPr lang="ru-RU" altLang="ru-RU" sz="1600" dirty="0" err="1" smtClean="0">
                <a:hlinkClick r:id="rId2" action="ppaction://hlinkfile"/>
              </a:rPr>
              <a:t>Сибирячок</a:t>
            </a:r>
            <a:r>
              <a:rPr lang="ru-RU" altLang="ru-RU" sz="1600" dirty="0" smtClean="0">
                <a:hlinkClick r:id="rId2" action="ppaction://hlinkfile"/>
              </a:rPr>
              <a:t>»</a:t>
            </a:r>
            <a:br>
              <a:rPr lang="ru-RU" altLang="ru-RU" sz="1600" dirty="0" smtClean="0">
                <a:hlinkClick r:id="rId2" action="ppaction://hlinkfile"/>
              </a:rPr>
            </a:br>
            <a:r>
              <a:rPr lang="ru-RU" altLang="ru-RU" sz="1600" dirty="0" smtClean="0">
                <a:hlinkClick r:id="rId2" action="ppaction://hlinkfile"/>
              </a:rPr>
              <a:t>корпус №1</a:t>
            </a:r>
            <a:r>
              <a:rPr lang="ru-RU" altLang="ru-RU" sz="2400" dirty="0" smtClean="0">
                <a:hlinkClick r:id="rId2" action="ppaction://hlinkfile"/>
              </a:rPr>
              <a:t/>
            </a:r>
            <a:br>
              <a:rPr lang="ru-RU" altLang="ru-RU" sz="2400" dirty="0" smtClean="0">
                <a:hlinkClick r:id="rId2" action="ppaction://hlinkfile"/>
              </a:rPr>
            </a:br>
            <a:r>
              <a:rPr lang="ru-RU" altLang="ru-RU" sz="2400" dirty="0">
                <a:hlinkClick r:id="rId2" action="ppaction://hlinkfile"/>
              </a:rPr>
              <a:t/>
            </a:r>
            <a:br>
              <a:rPr lang="ru-RU" altLang="ru-RU" sz="2400" dirty="0">
                <a:hlinkClick r:id="rId2" action="ppaction://hlinkfile"/>
              </a:rPr>
            </a:br>
            <a:r>
              <a:rPr lang="ru-RU" altLang="ru-RU" dirty="0" smtClean="0">
                <a:hlinkClick r:id="rId2" action="ppaction://hlinkfile"/>
              </a:rPr>
              <a:t>Креативность </a:t>
            </a:r>
            <a:r>
              <a:rPr lang="ru-RU" altLang="ru-RU" dirty="0" smtClean="0"/>
              <a:t/>
            </a:r>
            <a:br>
              <a:rPr lang="ru-RU" altLang="ru-RU" dirty="0" smtClean="0"/>
            </a:br>
            <a:r>
              <a:rPr lang="ru-RU" kern="1400" dirty="0" smtClean="0">
                <a:solidFill>
                  <a:srgbClr val="000000"/>
                </a:solidFill>
                <a:latin typeface="Times New Roman"/>
              </a:rPr>
              <a:t>или </a:t>
            </a:r>
            <a:r>
              <a:rPr lang="ru-RU" kern="1400" dirty="0">
                <a:solidFill>
                  <a:srgbClr val="000000"/>
                </a:solidFill>
                <a:latin typeface="Times New Roman"/>
              </a:rPr>
              <a:t>нестандартность мышления </a:t>
            </a:r>
            <a:r>
              <a:rPr lang="ru-RU" kern="1400" dirty="0" smtClean="0">
                <a:solidFill>
                  <a:srgbClr val="000000"/>
                </a:solidFill>
                <a:latin typeface="Times New Roman"/>
              </a:rPr>
              <a:t>дошкольников</a:t>
            </a:r>
            <a:r>
              <a:rPr lang="ru-RU" kern="1400" dirty="0">
                <a:solidFill>
                  <a:srgbClr val="000000"/>
                </a:solidFill>
                <a:latin typeface="Calibri"/>
              </a:rPr>
              <a:t/>
            </a:r>
            <a:br>
              <a:rPr lang="ru-RU" kern="1400" dirty="0">
                <a:solidFill>
                  <a:srgbClr val="000000"/>
                </a:solidFill>
                <a:latin typeface="Calibri"/>
              </a:rPr>
            </a:br>
            <a:r>
              <a:rPr lang="ru-RU" altLang="ru-RU" sz="2400" dirty="0" smtClean="0">
                <a:hlinkClick r:id="rId2" action="ppaction://hlinkfile"/>
              </a:rPr>
              <a:t/>
            </a:r>
            <a:br>
              <a:rPr lang="ru-RU" altLang="ru-RU" sz="2400" dirty="0" smtClean="0">
                <a:hlinkClick r:id="rId2" action="ppaction://hlinkfile"/>
              </a:rPr>
            </a:br>
            <a:endParaRPr lang="ru-RU" altLang="ru-RU" sz="2800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0" y="5410200"/>
            <a:ext cx="3505200" cy="990600"/>
          </a:xfrm>
        </p:spPr>
        <p:txBody>
          <a:bodyPr/>
          <a:lstStyle/>
          <a:p>
            <a:pPr algn="r" eaLnBrk="1" hangingPunct="1"/>
            <a:r>
              <a:rPr lang="ru-RU" altLang="ru-RU" sz="2000" dirty="0" smtClean="0"/>
              <a:t>Иванова Е.Н., воспитатель первой квалификационной категории</a:t>
            </a:r>
          </a:p>
        </p:txBody>
      </p:sp>
      <p:pic>
        <p:nvPicPr>
          <p:cNvPr id="3076" name="Picture 9" descr="i?id=322477015-65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627563"/>
            <a:ext cx="266700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28600"/>
            <a:ext cx="173196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indent="450215" algn="just">
              <a:lnSpc>
                <a:spcPct val="115000"/>
              </a:lnSpc>
              <a:spcAft>
                <a:spcPts val="0"/>
              </a:spcAft>
              <a:tabLst>
                <a:tab pos="6031230" algn="l"/>
              </a:tabLst>
            </a:pP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1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1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ФГОС 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ДО в качестве основного принципа дошкольного образования рассматривает формирование познавательных интересов и познавательных действий ребёнка в различных видах деятельности. Кроме того стандарт направлен на развитие интеллектуальных качеств дошкольников. Согласно ему программа должна обеспечивать развитие личности детей дошкольного возраста в различных видах деятельности.</a:t>
            </a:r>
            <a:r>
              <a:rPr lang="ru-RU" sz="1800" dirty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 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Данный документ трактует познавательное развитие как образовательную область, сущность которой раскрывает следующим образом: развитие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их свойствах и отношениях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планете Земля как общем доме людей, об особенностях её природы, многообразии стран и народов мира.</a:t>
            </a:r>
            <a:r>
              <a:rPr lang="ru-RU" sz="1800" dirty="0">
                <a:latin typeface="Calibri"/>
                <a:ea typeface="Calibri"/>
                <a:cs typeface="Times New Roman"/>
              </a:rPr>
              <a:t/>
            </a:r>
            <a:br>
              <a:rPr lang="ru-RU" sz="1800" dirty="0">
                <a:latin typeface="Calibri"/>
                <a:ea typeface="Calibri"/>
                <a:cs typeface="Times New Roman"/>
              </a:rPr>
            </a:br>
            <a:endParaRPr lang="ru-RU" altLang="ru-RU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9200" y="838200"/>
            <a:ext cx="7543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Математику уже нужно</a:t>
            </a:r>
          </a:p>
          <a:p>
            <a:pPr algn="ctr"/>
            <a:r>
              <a:rPr lang="ru-RU" sz="4000" dirty="0" smtClean="0"/>
              <a:t>затем учить, что она ум в порядок приводит.</a:t>
            </a:r>
          </a:p>
          <a:p>
            <a:pPr algn="ctr"/>
            <a:endParaRPr lang="ru-RU" sz="4000" dirty="0"/>
          </a:p>
          <a:p>
            <a:pPr algn="ctr"/>
            <a:r>
              <a:rPr lang="ru-RU" sz="4000" dirty="0" smtClean="0"/>
              <a:t>М.В. Ломоносов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4606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solidFill>
                  <a:schemeClr val="tx1"/>
                </a:solidFill>
                <a:cs typeface="Arial" charset="0"/>
              </a:rPr>
              <a:t>Актуальность</a:t>
            </a:r>
            <a:endParaRPr lang="en-US" altLang="ru-RU" b="1" smtClean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7171" name="AutoShape 35"/>
          <p:cNvSpPr>
            <a:spLocks noChangeArrowheads="1"/>
          </p:cNvSpPr>
          <p:nvPr/>
        </p:nvSpPr>
        <p:spPr bwMode="auto">
          <a:xfrm>
            <a:off x="914400" y="1752600"/>
            <a:ext cx="7785100" cy="2108200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>
                <a:solidFill>
                  <a:srgbClr val="000000"/>
                </a:solidFill>
                <a:cs typeface="Arial" charset="0"/>
              </a:rPr>
              <a:t>- </a:t>
            </a:r>
            <a:r>
              <a:rPr lang="ru-RU" altLang="ru-RU" sz="2000" dirty="0">
                <a:solidFill>
                  <a:srgbClr val="000000"/>
                </a:solidFill>
                <a:cs typeface="Arial" charset="0"/>
              </a:rPr>
              <a:t>Концепция развития математического образования </a:t>
            </a:r>
          </a:p>
          <a:p>
            <a:pPr eaLnBrk="1" hangingPunct="1"/>
            <a:r>
              <a:rPr lang="ru-RU" altLang="ru-RU" sz="2000" dirty="0">
                <a:solidFill>
                  <a:srgbClr val="000000"/>
                </a:solidFill>
                <a:cs typeface="Arial" charset="0"/>
              </a:rPr>
              <a:t>  в РФ от </a:t>
            </a:r>
            <a:r>
              <a:rPr lang="ru-RU" altLang="ru-RU" sz="2000" dirty="0">
                <a:cs typeface="Arial" charset="0"/>
              </a:rPr>
              <a:t>24.12.2013 № 2506-р</a:t>
            </a:r>
            <a:r>
              <a:rPr lang="ru-RU" altLang="ru-RU" sz="2000" dirty="0">
                <a:solidFill>
                  <a:srgbClr val="000000"/>
                </a:solidFill>
                <a:cs typeface="Arial" charset="0"/>
              </a:rPr>
              <a:t> </a:t>
            </a:r>
          </a:p>
          <a:p>
            <a:pPr eaLnBrk="1" hangingPunct="1"/>
            <a:r>
              <a:rPr lang="ru-RU" altLang="ru-RU" sz="2000" dirty="0" smtClean="0">
                <a:solidFill>
                  <a:srgbClr val="000000"/>
                </a:solidFill>
                <a:cs typeface="Arial" charset="0"/>
              </a:rPr>
              <a:t>- </a:t>
            </a:r>
            <a:r>
              <a:rPr lang="ru-RU" altLang="ru-RU" sz="2000" dirty="0">
                <a:solidFill>
                  <a:srgbClr val="000000"/>
                </a:solidFill>
                <a:cs typeface="Arial" charset="0"/>
              </a:rPr>
              <a:t>Социальный запрос, запросы родителей</a:t>
            </a:r>
          </a:p>
          <a:p>
            <a:pPr eaLnBrk="1" hangingPunct="1"/>
            <a:endParaRPr lang="ru-RU" altLang="ru-RU" b="1" dirty="0">
              <a:solidFill>
                <a:srgbClr val="000000"/>
              </a:solidFill>
              <a:cs typeface="Arial" charset="0"/>
            </a:endParaRPr>
          </a:p>
          <a:p>
            <a:pPr eaLnBrk="1" hangingPunct="1"/>
            <a:endParaRPr lang="ru-RU" altLang="ru-RU" b="1" dirty="0">
              <a:solidFill>
                <a:srgbClr val="000000"/>
              </a:solidFill>
              <a:cs typeface="Arial" charset="0"/>
            </a:endParaRPr>
          </a:p>
          <a:p>
            <a:pPr eaLnBrk="1" hangingPunct="1"/>
            <a:endParaRPr lang="en-US" altLang="ru-RU" b="1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ru-RU" altLang="ru-RU" dirty="0" smtClean="0"/>
              <a:t>   «В течение ближайших десятилетий Россия должна стать страной, благополучие которой обеспечивается не столько сырьевыми, сколько интеллектуальными ресурсами: «умной» экономикой, создающей уникальные знания, экспортом новейших технологий и продуктов инновационной деятельности…»</a:t>
            </a:r>
          </a:p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ru-RU" altLang="ru-RU" dirty="0" smtClean="0"/>
              <a:t> </a:t>
            </a:r>
            <a:r>
              <a:rPr lang="ru-RU" altLang="ru-RU" sz="2400" dirty="0" smtClean="0"/>
              <a:t>(</a:t>
            </a:r>
            <a:r>
              <a:rPr lang="ru-RU" altLang="ru-RU" sz="2400" b="1" i="1" dirty="0" smtClean="0"/>
              <a:t>Медведева Д.А. Федеральному собранию 2010</a:t>
            </a:r>
            <a:r>
              <a:rPr lang="ru-RU" altLang="ru-RU" sz="2400" dirty="0" smtClean="0"/>
              <a:t> г.)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smtClean="0"/>
              <a:t>Интеллект - мышление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dirty="0" smtClean="0"/>
              <a:t>Интеллект — способность  к мышлению.</a:t>
            </a:r>
          </a:p>
          <a:p>
            <a:endParaRPr lang="ru-RU" altLang="ru-RU" dirty="0" smtClean="0"/>
          </a:p>
          <a:p>
            <a:r>
              <a:rPr lang="ru-RU" altLang="ru-RU" dirty="0" smtClean="0"/>
              <a:t>Мышление —высшая форма познавательной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smtClean="0"/>
              <a:t>Мыслительные операции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00200"/>
            <a:ext cx="75438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800" smtClean="0"/>
              <a:t>анализ </a:t>
            </a:r>
          </a:p>
          <a:p>
            <a:pPr>
              <a:lnSpc>
                <a:spcPct val="90000"/>
              </a:lnSpc>
            </a:pPr>
            <a:r>
              <a:rPr lang="ru-RU" altLang="ru-RU" sz="2800" smtClean="0"/>
              <a:t>синтез </a:t>
            </a:r>
          </a:p>
          <a:p>
            <a:pPr>
              <a:lnSpc>
                <a:spcPct val="90000"/>
              </a:lnSpc>
            </a:pPr>
            <a:r>
              <a:rPr lang="ru-RU" altLang="ru-RU" sz="2800" smtClean="0"/>
              <a:t>сравнение</a:t>
            </a:r>
          </a:p>
          <a:p>
            <a:pPr>
              <a:lnSpc>
                <a:spcPct val="90000"/>
              </a:lnSpc>
            </a:pPr>
            <a:r>
              <a:rPr lang="ru-RU" altLang="ru-RU" sz="2800" smtClean="0"/>
              <a:t>абстракция</a:t>
            </a:r>
          </a:p>
          <a:p>
            <a:pPr>
              <a:lnSpc>
                <a:spcPct val="90000"/>
              </a:lnSpc>
            </a:pPr>
            <a:r>
              <a:rPr lang="ru-RU" altLang="ru-RU" sz="2800" smtClean="0"/>
              <a:t>индукция</a:t>
            </a:r>
          </a:p>
          <a:p>
            <a:pPr>
              <a:lnSpc>
                <a:spcPct val="90000"/>
              </a:lnSpc>
            </a:pPr>
            <a:r>
              <a:rPr lang="ru-RU" altLang="ru-RU" sz="2800" smtClean="0"/>
              <a:t>обобщение</a:t>
            </a:r>
          </a:p>
          <a:p>
            <a:pPr>
              <a:lnSpc>
                <a:spcPct val="90000"/>
              </a:lnSpc>
            </a:pPr>
            <a:r>
              <a:rPr lang="ru-RU" altLang="ru-RU" sz="2800" smtClean="0"/>
              <a:t>классификация</a:t>
            </a:r>
          </a:p>
          <a:p>
            <a:pPr>
              <a:lnSpc>
                <a:spcPct val="90000"/>
              </a:lnSpc>
            </a:pPr>
            <a:r>
              <a:rPr lang="ru-RU" altLang="ru-RU" sz="2800" smtClean="0"/>
              <a:t>конкретизация</a:t>
            </a:r>
          </a:p>
          <a:p>
            <a:pPr>
              <a:lnSpc>
                <a:spcPct val="90000"/>
              </a:lnSpc>
            </a:pPr>
            <a:r>
              <a:rPr lang="ru-RU" altLang="ru-RU" sz="2800" smtClean="0"/>
              <a:t>дедукция</a:t>
            </a:r>
          </a:p>
          <a:p>
            <a:pPr>
              <a:lnSpc>
                <a:spcPct val="90000"/>
              </a:lnSpc>
            </a:pPr>
            <a:endParaRPr lang="ru-RU" altLang="ru-RU" sz="2800" smtClean="0"/>
          </a:p>
          <a:p>
            <a:pPr>
              <a:lnSpc>
                <a:spcPct val="90000"/>
              </a:lnSpc>
            </a:pPr>
            <a:endParaRPr lang="ru-RU" alt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smtClean="0"/>
              <a:t>Виды мышления</a:t>
            </a:r>
            <a:r>
              <a:rPr lang="ru-RU" altLang="ru-RU" smtClean="0"/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001000" cy="4525963"/>
          </a:xfrm>
        </p:spPr>
        <p:txBody>
          <a:bodyPr/>
          <a:lstStyle/>
          <a:p>
            <a:r>
              <a:rPr lang="ru-RU" altLang="ru-RU" smtClean="0"/>
              <a:t>наглядно-действенное </a:t>
            </a:r>
          </a:p>
          <a:p>
            <a:r>
              <a:rPr lang="ru-RU" altLang="ru-RU" smtClean="0"/>
              <a:t>наглядно-образное </a:t>
            </a:r>
          </a:p>
          <a:p>
            <a:r>
              <a:rPr lang="ru-RU" altLang="ru-RU" smtClean="0"/>
              <a:t>словесно-логическое/ абстрактное/ отвлеченное </a:t>
            </a:r>
          </a:p>
          <a:p>
            <a:endParaRPr lang="ru-RU" altLang="ru-RU" smtClean="0"/>
          </a:p>
          <a:p>
            <a:endParaRPr lang="ru-RU" altLang="ru-RU" smtClean="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886200"/>
            <a:ext cx="4953000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1671</TotalTime>
  <Words>462</Words>
  <Application>Microsoft Office PowerPoint</Application>
  <PresentationFormat>Экран (4:3)</PresentationFormat>
  <Paragraphs>80</Paragraphs>
  <Slides>15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Оформление по умолчанию</vt:lpstr>
      <vt:lpstr>Презентация PowerPoint</vt:lpstr>
      <vt:lpstr>Муниципальное автономное дошкольное образовательное  учреждение Абатского района  детский сад «Сибирячок» корпус №1  Креативность  или нестандартность мышления дошкольников  </vt:lpstr>
      <vt:lpstr>                       ФГОС ДО в качестве основного принципа дошкольного образования рассматривает формирование познавательных интересов и познавательных действий ребёнка в различных видах деятельности. Кроме того стандарт направлен на развитие интеллектуальных качеств дошкольников. Согласно ему программа должна обеспечивать развитие личности детей дошкольного возраста в различных видах деятельности. Данный документ трактует познавательное развитие как образовательную область, сущность которой раскрывает следующим образом: развитие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их свойствах и отношениях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планете Земля как общем доме людей, об особенностях её природы, многообразии стран и народов мира. </vt:lpstr>
      <vt:lpstr>Презентация PowerPoint</vt:lpstr>
      <vt:lpstr>Актуальность</vt:lpstr>
      <vt:lpstr>Презентация PowerPoint</vt:lpstr>
      <vt:lpstr>Интеллект - мышление</vt:lpstr>
      <vt:lpstr>Мыслительные операции</vt:lpstr>
      <vt:lpstr>Виды мышления </vt:lpstr>
      <vt:lpstr>Традиции в  математическом образовании</vt:lpstr>
      <vt:lpstr>Презентация PowerPoint</vt:lpstr>
      <vt:lpstr>Методы и формы  работы с детьми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вероника</cp:lastModifiedBy>
  <cp:revision>54</cp:revision>
  <cp:lastPrinted>1601-01-01T00:00:00Z</cp:lastPrinted>
  <dcterms:created xsi:type="dcterms:W3CDTF">1601-01-01T00:00:00Z</dcterms:created>
  <dcterms:modified xsi:type="dcterms:W3CDTF">2016-10-27T00:08:25Z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