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69" r:id="rId20"/>
    <p:sldId id="264" r:id="rId21"/>
    <p:sldId id="270" r:id="rId22"/>
    <p:sldId id="271" r:id="rId23"/>
    <p:sldId id="272" r:id="rId24"/>
    <p:sldId id="282" r:id="rId25"/>
    <p:sldId id="273" r:id="rId26"/>
    <p:sldId id="26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2304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A3E7D-50A9-4A60-BFE5-0C6FB7361C6B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80C11-607C-4A01-91AF-E491E8A6A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218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80C11-607C-4A01-91AF-E491E8A6AE0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3C0C-C764-4CDF-8183-362810E676E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CDC9-09ED-4E1F-BFB2-A4A6D3700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3C0C-C764-4CDF-8183-362810E676E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CDC9-09ED-4E1F-BFB2-A4A6D3700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3C0C-C764-4CDF-8183-362810E676E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CDC9-09ED-4E1F-BFB2-A4A6D3700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3C0C-C764-4CDF-8183-362810E676E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CDC9-09ED-4E1F-BFB2-A4A6D3700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3C0C-C764-4CDF-8183-362810E676E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CDC9-09ED-4E1F-BFB2-A4A6D3700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3C0C-C764-4CDF-8183-362810E676E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CDC9-09ED-4E1F-BFB2-A4A6D3700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3C0C-C764-4CDF-8183-362810E676E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CDC9-09ED-4E1F-BFB2-A4A6D3700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3C0C-C764-4CDF-8183-362810E676E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CDC9-09ED-4E1F-BFB2-A4A6D3700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3C0C-C764-4CDF-8183-362810E676E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CDC9-09ED-4E1F-BFB2-A4A6D3700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3C0C-C764-4CDF-8183-362810E676E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CDC9-09ED-4E1F-BFB2-A4A6D3700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3C0C-C764-4CDF-8183-362810E676E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47FCDC9-09ED-4E1F-BFB2-A4A6D37000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D23C0C-C764-4CDF-8183-362810E676E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7FCDC9-09ED-4E1F-BFB2-A4A6D370008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Desktop\878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8"/>
            <a:ext cx="9144000" cy="68616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23928" y="1340768"/>
            <a:ext cx="5220072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Иванова Е.Н.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МАДОУ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 детский сад «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Сибирячок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>
                <a:solidFill>
                  <a:srgbClr val="04617B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Карты </a:t>
            </a:r>
            <a:r>
              <a:rPr lang="ru-RU" sz="4000" b="1" dirty="0" err="1">
                <a:solidFill>
                  <a:srgbClr val="04617B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Проппа</a:t>
            </a:r>
            <a:r>
              <a:rPr lang="ru-RU" sz="4000" b="1" dirty="0">
                <a:solidFill>
                  <a:srgbClr val="04617B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конструктор сказок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Некоторые фото 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информационные материалы взяты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из ресурсов  Интернет) </a:t>
            </a:r>
            <a:endParaRPr lang="ru-RU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рты Пропп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69809">
            <a:off x="2237597" y="5145438"/>
            <a:ext cx="580188" cy="124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ы Пропп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90290">
            <a:off x="2920230" y="4737368"/>
            <a:ext cx="1171025" cy="148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899"/>
            <a:ext cx="7715200" cy="46085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этап: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чтение сказки и сопровождение чтения выкладыванием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карт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Проппа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mages.myshared.ru/7/844875/slide_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80" y="1412776"/>
            <a:ext cx="9178280" cy="544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s.myshared.ru/7/844875/slide_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4210" y="-198120"/>
            <a:ext cx="10472420" cy="7254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5976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ptcloud3.ams3.digitaloceanspaces.com/slides/pics/001/123/495/original/Slide5.jpg?148018759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9765" y="-205422"/>
            <a:ext cx="10463530" cy="7268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2577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s.myshared.ru/7/844875/slide_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3730" y="-216535"/>
            <a:ext cx="10411460" cy="7291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7207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llyslide.com/thumbs/f8dbf635410f306f937471df91a13a97/img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4210" y="-208915"/>
            <a:ext cx="10472420" cy="7275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3865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s.myshared.ru/7/844875/slide_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782" y="-248920"/>
            <a:ext cx="10489565" cy="7355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6901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ptcloud3.ams3.digitaloceanspaces.com/slides/pics/001/123/499/original/Slide9.jpg?148018759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782" y="-231457"/>
            <a:ext cx="10489565" cy="7320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3719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ypresentation.ru/documents/f8dbf635410f306f937471df91a13a97/img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6585" y="-198120"/>
            <a:ext cx="10377170" cy="7254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6556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s.myshared.ru/7/844875/slide_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5320" y="-207010"/>
            <a:ext cx="10454640" cy="7272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8184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53852" y="652627"/>
            <a:ext cx="7236296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четвертом этапе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предлагаем пересказать детям сказку,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опираясь на карты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Проппа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52" y="2384805"/>
            <a:ext cx="7709491" cy="320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30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mypresentation.ru/documents_2/0fe792c43c749f9d471ffd83b39e45d6/img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910" y="-244475"/>
            <a:ext cx="10497820" cy="734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Татьяна\Desktop\Карты Пропа\propp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12576" y="404664"/>
            <a:ext cx="2078037" cy="2762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383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6632"/>
            <a:ext cx="8064896" cy="5487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5 этап: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на этом этапе вы можете попробовать сами сочинять сказки, используя 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карты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Проппа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Для этого отбираются 5-8 карт, придумываются главные герои, выбирается кто будет главный герой, помощники героя и те, кто будут ему вредить</a:t>
            </a:r>
            <a:r>
              <a:rPr lang="ru-RU" sz="3000" dirty="0" smtClean="0"/>
              <a:t>.</a:t>
            </a:r>
            <a:br>
              <a:rPr lang="ru-RU" sz="3000" dirty="0" smtClean="0"/>
            </a:br>
            <a:endParaRPr lang="ru-RU" sz="3000" dirty="0"/>
          </a:p>
        </p:txBody>
      </p:sp>
      <p:pic>
        <p:nvPicPr>
          <p:cNvPr id="4" name="Picture 12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39552" y="2924944"/>
            <a:ext cx="8136904" cy="366968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6247"/>
            <a:ext cx="8712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Значение карт </a:t>
            </a:r>
            <a:r>
              <a:rPr lang="ru-RU" b="1" dirty="0" err="1"/>
              <a:t>Проппа</a:t>
            </a:r>
            <a:endParaRPr lang="ru-RU" b="1" dirty="0"/>
          </a:p>
          <a:p>
            <a:r>
              <a:rPr lang="ru-RU" dirty="0" smtClean="0"/>
              <a:t>1.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Жили-были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Создаем сказочное пространство. (Каждая сказка начинается с вводных слов «давным-давно», «жили-были», «в тридесятом царстве»).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2.Особое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обстоятельство («умер отец», «солнце исчезло с небосклона», «дожди перестали лить, и наступила засуха»).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3.Запрет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(«не открывай оконца», «не отлучайся со двора», «не пей водицы»).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4.Нарушение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запрета (персонажи сказок и в оконце выглядывают, и со двора отлучаются, и из лужи водицу пьют; при этом в сказке появляется новое лицо — антагонист, вредитель).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5.Герой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покидает дом (при этом герой может либо отправляться, отсылаться из дома, скажем, с благословения родителей разыскивать сестренку, либо изгоняться, например, отец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увозит изгнанную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мачехой дочь в лес, либо уходить из дома, превратившись в козлика после того, как запрет нарушен).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6.Появление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друга-помощника (серый волк, кот в сапогах).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7.Способ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достижения цели (это может быть полет на ковре-самолете, использование меча-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кладенца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т.п.).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8.Враг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начинает действовать (змей похищает царевну, колдунья отравляет яблоко).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9.Одержание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победы (разрушение злых чар, физическое уничтожение антагониста — Змея, Кощея Бессмертного, победа в состязании).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10.Преследование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(какая сказка, как и детектив, обходится без погони? Героев могут преследовать гуси-лебеди, Змей Горыныч, Баба-яга, Лихо Окаянное и прочие, не менее «симпатичные» персонажи).</a:t>
            </a:r>
          </a:p>
        </p:txBody>
      </p:sp>
    </p:spTree>
    <p:extLst>
      <p:ext uri="{BB962C8B-B14F-4D97-AF65-F5344CB8AC3E}">
        <p14:creationId xmlns:p14="http://schemas.microsoft.com/office/powerpoint/2010/main" val="364791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0"/>
            <a:ext cx="9036496" cy="6707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469900" algn="l"/>
              </a:tabLst>
            </a:pPr>
            <a:r>
              <a:rPr lang="ru-RU" b="1" dirty="0" smtClean="0">
                <a:latin typeface="Times New Roman"/>
                <a:ea typeface="Times New Roman"/>
              </a:rPr>
              <a:t>11.Герой </a:t>
            </a:r>
            <a:r>
              <a:rPr lang="ru-RU" b="1" dirty="0">
                <a:latin typeface="Times New Roman"/>
                <a:ea typeface="Times New Roman"/>
              </a:rPr>
              <a:t>спасается от преследования </a:t>
            </a:r>
            <a:r>
              <a:rPr lang="ru-RU" dirty="0">
                <a:latin typeface="Times New Roman"/>
                <a:ea typeface="Times New Roman"/>
              </a:rPr>
              <a:t>(прячась в печку,</a:t>
            </a:r>
            <a:endParaRPr lang="ru-RU" sz="1200" dirty="0">
              <a:latin typeface="Times New Roman"/>
              <a:ea typeface="Times New Roman"/>
            </a:endParaRPr>
          </a:p>
          <a:p>
            <a:pPr>
              <a:lnSpc>
                <a:spcPts val="295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1200" dirty="0">
              <a:latin typeface="Times New Roman"/>
              <a:ea typeface="Times New Roman"/>
            </a:endParaRPr>
          </a:p>
          <a:p>
            <a:pPr marL="165100" marR="546100">
              <a:lnSpc>
                <a:spcPct val="114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превращаясь в кого-то или с помощью волшебных средств и преодолевая огромные расстояния).</a:t>
            </a:r>
            <a:endParaRPr lang="ru-RU" sz="1200" dirty="0">
              <a:latin typeface="Times New Roman"/>
              <a:ea typeface="Times New Roman"/>
            </a:endParaRPr>
          </a:p>
          <a:p>
            <a:pPr>
              <a:lnSpc>
                <a:spcPts val="5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1200" dirty="0">
              <a:latin typeface="Times New Roman"/>
              <a:ea typeface="Times New Roman"/>
            </a:endParaRPr>
          </a:p>
          <a:p>
            <a:pPr marR="50800" lvl="0">
              <a:lnSpc>
                <a:spcPct val="118000"/>
              </a:lnSpc>
              <a:spcAft>
                <a:spcPts val="0"/>
              </a:spcAft>
              <a:tabLst>
                <a:tab pos="469900" algn="l"/>
              </a:tabLst>
            </a:pPr>
            <a:r>
              <a:rPr lang="ru-RU" b="1" dirty="0" smtClean="0">
                <a:latin typeface="Times New Roman"/>
                <a:ea typeface="Times New Roman"/>
              </a:rPr>
              <a:t>12.Даритель </a:t>
            </a:r>
            <a:r>
              <a:rPr lang="ru-RU" b="1" dirty="0">
                <a:latin typeface="Times New Roman"/>
                <a:ea typeface="Times New Roman"/>
              </a:rPr>
              <a:t>испытывает героя. </a:t>
            </a:r>
            <a:r>
              <a:rPr lang="ru-RU" dirty="0">
                <a:latin typeface="Times New Roman"/>
                <a:ea typeface="Times New Roman"/>
              </a:rPr>
              <a:t>И тут появляется новый</a:t>
            </a:r>
            <a:r>
              <a:rPr lang="ru-RU" b="1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персонаж – волшебник, гном, старушка, которой нужна помощь или нищий. Баба-яга дает девушке задание выполнить домашнюю работу, Змей предлагает герою поднять тяжелый </a:t>
            </a:r>
            <a:r>
              <a:rPr lang="ru-RU" dirty="0" smtClean="0">
                <a:latin typeface="Times New Roman"/>
                <a:ea typeface="Times New Roman"/>
              </a:rPr>
              <a:t>камень</a:t>
            </a:r>
          </a:p>
          <a:p>
            <a:pPr marR="50800" lvl="0">
              <a:lnSpc>
                <a:spcPct val="118000"/>
              </a:lnSpc>
              <a:spcAft>
                <a:spcPts val="0"/>
              </a:spcAft>
              <a:tabLst>
                <a:tab pos="469900" algn="l"/>
              </a:tabLst>
            </a:pPr>
            <a:endParaRPr lang="ru-RU" sz="1200" dirty="0">
              <a:latin typeface="Times New Roman"/>
              <a:ea typeface="Times New Roman"/>
            </a:endParaRPr>
          </a:p>
          <a:p>
            <a:pPr>
              <a:lnSpc>
                <a:spcPts val="2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r>
              <a:rPr lang="ru-RU" sz="1200" dirty="0" smtClean="0">
                <a:latin typeface="Times New Roman"/>
                <a:ea typeface="Times New Roman"/>
              </a:rPr>
              <a:t>13.</a:t>
            </a:r>
            <a:r>
              <a:rPr lang="ru-RU" b="1" dirty="0" smtClean="0">
                <a:latin typeface="Times New Roman"/>
                <a:ea typeface="Times New Roman"/>
              </a:rPr>
              <a:t>Герой </a:t>
            </a:r>
            <a:r>
              <a:rPr lang="ru-RU" b="1" dirty="0">
                <a:latin typeface="Times New Roman"/>
                <a:ea typeface="Times New Roman"/>
              </a:rPr>
              <a:t>выдерживает испытание дарителя </a:t>
            </a:r>
            <a:r>
              <a:rPr lang="ru-RU" dirty="0">
                <a:latin typeface="Times New Roman"/>
                <a:ea typeface="Times New Roman"/>
              </a:rPr>
              <a:t>(все очевидно).</a:t>
            </a:r>
            <a:endParaRPr lang="ru-RU" sz="1200" dirty="0">
              <a:latin typeface="Times New Roman"/>
              <a:ea typeface="Times New Roman"/>
            </a:endParaRPr>
          </a:p>
          <a:p>
            <a:pPr>
              <a:lnSpc>
                <a:spcPts val="28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1200" dirty="0"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  <a:tabLst>
                <a:tab pos="469900" algn="l"/>
              </a:tabLst>
            </a:pPr>
            <a:r>
              <a:rPr lang="ru-RU" b="1" dirty="0" smtClean="0">
                <a:latin typeface="Times New Roman"/>
                <a:ea typeface="Times New Roman"/>
              </a:rPr>
              <a:t>14.Получение </a:t>
            </a:r>
            <a:r>
              <a:rPr lang="ru-RU" b="1" dirty="0">
                <a:latin typeface="Times New Roman"/>
                <a:ea typeface="Times New Roman"/>
              </a:rPr>
              <a:t>волшебного средства </a:t>
            </a:r>
            <a:r>
              <a:rPr lang="ru-RU" dirty="0">
                <a:latin typeface="Times New Roman"/>
                <a:ea typeface="Times New Roman"/>
              </a:rPr>
              <a:t>(оно может передаваться,</a:t>
            </a:r>
            <a:endParaRPr lang="ru-RU" sz="1200" dirty="0">
              <a:latin typeface="Times New Roman"/>
              <a:ea typeface="Times New Roman"/>
            </a:endParaRPr>
          </a:p>
          <a:p>
            <a:pPr>
              <a:lnSpc>
                <a:spcPts val="295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1200" dirty="0">
              <a:latin typeface="Times New Roman"/>
              <a:ea typeface="Times New Roman"/>
            </a:endParaRPr>
          </a:p>
          <a:p>
            <a:pPr marL="165100" marR="901700">
              <a:lnSpc>
                <a:spcPct val="113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изготовляться, покупаться, появляться неведомо откуда, похищаться, даваться дарителем).</a:t>
            </a:r>
            <a:endParaRPr lang="ru-RU" sz="1200" dirty="0">
              <a:latin typeface="Times New Roman"/>
              <a:ea typeface="Times New Roman"/>
            </a:endParaRPr>
          </a:p>
          <a:p>
            <a:pPr>
              <a:lnSpc>
                <a:spcPts val="1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1200" dirty="0">
              <a:latin typeface="Times New Roman"/>
              <a:ea typeface="Times New Roman"/>
            </a:endParaRPr>
          </a:p>
          <a:p>
            <a:pPr marR="228600" lvl="0">
              <a:lnSpc>
                <a:spcPct val="115000"/>
              </a:lnSpc>
              <a:spcAft>
                <a:spcPts val="0"/>
              </a:spcAft>
              <a:tabLst>
                <a:tab pos="469900" algn="l"/>
              </a:tabLst>
            </a:pPr>
            <a:r>
              <a:rPr lang="ru-RU" b="1" dirty="0" smtClean="0">
                <a:latin typeface="Times New Roman"/>
                <a:ea typeface="Times New Roman"/>
              </a:rPr>
              <a:t>15.Отлучка </a:t>
            </a:r>
            <a:r>
              <a:rPr lang="ru-RU" b="1" dirty="0">
                <a:latin typeface="Times New Roman"/>
                <a:ea typeface="Times New Roman"/>
              </a:rPr>
              <a:t>дарителя </a:t>
            </a:r>
            <a:r>
              <a:rPr lang="ru-RU" dirty="0">
                <a:latin typeface="Times New Roman"/>
                <a:ea typeface="Times New Roman"/>
              </a:rPr>
              <a:t>(Баба яга отпускает с миром,</a:t>
            </a:r>
            <a:r>
              <a:rPr lang="ru-RU" b="1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волшебник</a:t>
            </a:r>
            <a:r>
              <a:rPr lang="ru-RU" b="1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исчезает, дракон прячется обратно в пещеру).</a:t>
            </a:r>
            <a:endParaRPr lang="ru-RU" sz="1200" dirty="0"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  <a:tabLst>
                <a:tab pos="469900" algn="l"/>
              </a:tabLst>
            </a:pPr>
            <a:r>
              <a:rPr lang="ru-RU" b="1" dirty="0" smtClean="0">
                <a:latin typeface="Times New Roman"/>
                <a:ea typeface="Times New Roman"/>
              </a:rPr>
              <a:t>16.Герой </a:t>
            </a:r>
            <a:r>
              <a:rPr lang="ru-RU" b="1" dirty="0">
                <a:latin typeface="Times New Roman"/>
                <a:ea typeface="Times New Roman"/>
              </a:rPr>
              <a:t>вступает в битву с врагом </a:t>
            </a:r>
            <a:r>
              <a:rPr lang="ru-RU" dirty="0">
                <a:latin typeface="Times New Roman"/>
                <a:ea typeface="Times New Roman"/>
              </a:rPr>
              <a:t>(иногда это открытый бой</a:t>
            </a:r>
            <a:r>
              <a:rPr lang="ru-RU" b="1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-</a:t>
            </a:r>
            <a:endParaRPr lang="ru-RU" sz="1200" dirty="0">
              <a:latin typeface="Times New Roman"/>
              <a:ea typeface="Times New Roman"/>
            </a:endParaRPr>
          </a:p>
          <a:p>
            <a:pPr>
              <a:lnSpc>
                <a:spcPts val="295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1200" dirty="0">
              <a:latin typeface="Times New Roman"/>
              <a:ea typeface="Times New Roman"/>
            </a:endParaRPr>
          </a:p>
          <a:p>
            <a:pPr marL="165100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со Змеем Горынычем, иногда состязание или игра в карты).</a:t>
            </a:r>
            <a:endParaRPr lang="ru-RU" sz="1200" dirty="0">
              <a:latin typeface="Times New Roman"/>
              <a:ea typeface="Times New Roman"/>
            </a:endParaRPr>
          </a:p>
          <a:p>
            <a:pPr>
              <a:lnSpc>
                <a:spcPts val="255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1200" dirty="0">
              <a:latin typeface="Times New Roman"/>
              <a:ea typeface="Times New Roman"/>
            </a:endParaRPr>
          </a:p>
          <a:p>
            <a:pPr marR="241300" lvl="0">
              <a:lnSpc>
                <a:spcPct val="123000"/>
              </a:lnSpc>
              <a:spcAft>
                <a:spcPts val="0"/>
              </a:spcAft>
              <a:tabLst>
                <a:tab pos="469900" algn="l"/>
              </a:tabLst>
            </a:pPr>
            <a:r>
              <a:rPr lang="ru-RU" b="1" dirty="0" smtClean="0">
                <a:latin typeface="Times New Roman"/>
                <a:ea typeface="Times New Roman"/>
              </a:rPr>
              <a:t>17.Враг </a:t>
            </a:r>
            <a:r>
              <a:rPr lang="ru-RU" b="1" dirty="0">
                <a:latin typeface="Times New Roman"/>
                <a:ea typeface="Times New Roman"/>
              </a:rPr>
              <a:t>оказывается поверженным </a:t>
            </a:r>
            <a:r>
              <a:rPr lang="ru-RU" dirty="0">
                <a:latin typeface="Times New Roman"/>
                <a:ea typeface="Times New Roman"/>
              </a:rPr>
              <a:t>(в сказках антагониста не</a:t>
            </a:r>
            <a:r>
              <a:rPr lang="ru-RU" b="1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только побеждают в бою или состязании, но и изгоняют или уничтожают с помощью хитрости).</a:t>
            </a:r>
            <a:endParaRPr lang="ru-RU" sz="1200" dirty="0">
              <a:latin typeface="Times New Roman"/>
              <a:ea typeface="Times New Roman"/>
            </a:endParaRPr>
          </a:p>
          <a:p>
            <a:pPr marR="127000" lvl="0">
              <a:lnSpc>
                <a:spcPct val="114000"/>
              </a:lnSpc>
              <a:spcAft>
                <a:spcPts val="0"/>
              </a:spcAft>
              <a:tabLst>
                <a:tab pos="469900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Героя </a:t>
            </a:r>
            <a:r>
              <a:rPr lang="ru-RU" dirty="0">
                <a:latin typeface="Times New Roman"/>
                <a:ea typeface="Times New Roman"/>
              </a:rPr>
              <a:t>метят (метку наносят на тело или дают особый предмет - кольцо, полотенце, образок, он что-то забирает у поверженного врага).</a:t>
            </a:r>
            <a:endParaRPr lang="ru-RU" sz="1200" dirty="0">
              <a:latin typeface="Times New Roman"/>
              <a:ea typeface="Times New Roman"/>
            </a:endParaRPr>
          </a:p>
          <a:p>
            <a:pPr>
              <a:lnSpc>
                <a:spcPts val="2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1200" dirty="0">
              <a:latin typeface="Times New Roman"/>
              <a:ea typeface="Times New Roman"/>
            </a:endParaRPr>
          </a:p>
          <a:p>
            <a:pPr marL="342900" marR="38100" lvl="0" indent="-342900">
              <a:lnSpc>
                <a:spcPct val="114000"/>
              </a:lnSpc>
              <a:spcAft>
                <a:spcPts val="0"/>
              </a:spcAft>
              <a:buFont typeface="+mj-lt"/>
              <a:buAutoNum type="arabicPeriod" startAt="18"/>
              <a:tabLst>
                <a:tab pos="469900" algn="l"/>
              </a:tabLst>
            </a:pPr>
            <a:r>
              <a:rPr lang="ru-RU" b="1" dirty="0">
                <a:latin typeface="Times New Roman"/>
                <a:ea typeface="Times New Roman"/>
              </a:rPr>
              <a:t>Герою дают сложное задание </a:t>
            </a:r>
            <a:r>
              <a:rPr lang="ru-RU" dirty="0">
                <a:latin typeface="Times New Roman"/>
                <a:ea typeface="Times New Roman"/>
              </a:rPr>
              <a:t>(достать перстень со дна моря;</a:t>
            </a:r>
            <a:r>
              <a:rPr lang="ru-RU" b="1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соткать ковер; построить дворец за одну ночь; принести то, не знаю что).</a:t>
            </a:r>
            <a:endParaRPr lang="ru-RU" sz="1200" dirty="0">
              <a:latin typeface="Times New Roman"/>
              <a:ea typeface="Times New Roman"/>
            </a:endParaRPr>
          </a:p>
          <a:p>
            <a:pPr>
              <a:lnSpc>
                <a:spcPts val="20"/>
              </a:lnSpc>
              <a:spcAft>
                <a:spcPts val="0"/>
              </a:spcAft>
            </a:pPr>
            <a:endParaRPr lang="ru-RU" sz="1200" dirty="0"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  <a:tabLst>
                <a:tab pos="469900" algn="l"/>
              </a:tabLst>
            </a:pPr>
            <a:r>
              <a:rPr lang="ru-RU" b="1" dirty="0" smtClean="0">
                <a:latin typeface="Times New Roman"/>
                <a:ea typeface="Times New Roman"/>
              </a:rPr>
              <a:t>19.Герой </a:t>
            </a:r>
            <a:r>
              <a:rPr lang="ru-RU" b="1" dirty="0">
                <a:latin typeface="Times New Roman"/>
                <a:ea typeface="Times New Roman"/>
              </a:rPr>
              <a:t>исполняет задание </a:t>
            </a:r>
            <a:r>
              <a:rPr lang="ru-RU" dirty="0">
                <a:latin typeface="Times New Roman"/>
                <a:ea typeface="Times New Roman"/>
              </a:rPr>
              <a:t>(а как же иначе?).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48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25" y="188640"/>
            <a:ext cx="8928992" cy="4924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469900" algn="l"/>
              </a:tabLst>
            </a:pPr>
            <a:r>
              <a:rPr lang="ru-RU" b="1" dirty="0" smtClean="0">
                <a:latin typeface="Times New Roman"/>
                <a:ea typeface="Times New Roman"/>
              </a:rPr>
              <a:t>20.Герой </a:t>
            </a:r>
            <a:r>
              <a:rPr lang="ru-RU" b="1" dirty="0">
                <a:latin typeface="Times New Roman"/>
                <a:ea typeface="Times New Roman"/>
              </a:rPr>
              <a:t>исполняет задание </a:t>
            </a:r>
            <a:r>
              <a:rPr lang="ru-RU" dirty="0">
                <a:latin typeface="Times New Roman"/>
                <a:ea typeface="Times New Roman"/>
              </a:rPr>
              <a:t>(а как же иначе?).</a:t>
            </a:r>
            <a:endParaRPr lang="ru-RU" sz="1200" dirty="0">
              <a:latin typeface="Times New Roman"/>
              <a:ea typeface="Times New Roman"/>
            </a:endParaRPr>
          </a:p>
          <a:p>
            <a:pPr>
              <a:lnSpc>
                <a:spcPts val="28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1200" dirty="0" smtClean="0">
              <a:latin typeface="Times New Roman"/>
              <a:ea typeface="Times New Roman"/>
            </a:endParaRPr>
          </a:p>
          <a:p>
            <a:pPr marR="520700" lvl="0" algn="just">
              <a:lnSpc>
                <a:spcPct val="114000"/>
              </a:lnSpc>
              <a:spcAft>
                <a:spcPts val="0"/>
              </a:spcAft>
              <a:tabLst>
                <a:tab pos="469900" algn="l"/>
              </a:tabLst>
            </a:pPr>
            <a:r>
              <a:rPr lang="ru-RU" b="1" dirty="0" smtClean="0">
                <a:latin typeface="Times New Roman"/>
                <a:ea typeface="Times New Roman"/>
              </a:rPr>
              <a:t>21.Герою дается новый облик </a:t>
            </a:r>
            <a:r>
              <a:rPr lang="ru-RU" dirty="0" smtClean="0">
                <a:latin typeface="Times New Roman"/>
                <a:ea typeface="Times New Roman"/>
              </a:rPr>
              <a:t>(частый прием</a:t>
            </a:r>
            <a:r>
              <a:rPr lang="ru-RU" b="1" dirty="0" smtClean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-погружение в</a:t>
            </a:r>
            <a:r>
              <a:rPr lang="ru-RU" b="1" dirty="0" smtClean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кипящую воду или горячее молоко, которое делает героя еще краше).</a:t>
            </a:r>
            <a:endParaRPr lang="ru-RU" sz="1200" dirty="0" smtClean="0">
              <a:latin typeface="Times New Roman"/>
              <a:ea typeface="Times New Roman"/>
            </a:endParaRPr>
          </a:p>
          <a:p>
            <a:pPr>
              <a:lnSpc>
                <a:spcPts val="2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1200" dirty="0" smtClean="0">
              <a:latin typeface="Times New Roman"/>
              <a:ea typeface="Times New Roman"/>
            </a:endParaRPr>
          </a:p>
          <a:p>
            <a:pPr marR="152400" lvl="0" algn="just">
              <a:lnSpc>
                <a:spcPct val="114000"/>
              </a:lnSpc>
              <a:spcAft>
                <a:spcPts val="0"/>
              </a:spcAft>
              <a:tabLst>
                <a:tab pos="469900" algn="l"/>
              </a:tabLst>
            </a:pPr>
            <a:r>
              <a:rPr lang="ru-RU" b="1" dirty="0" smtClean="0">
                <a:latin typeface="Times New Roman"/>
                <a:ea typeface="Times New Roman"/>
              </a:rPr>
              <a:t>22.Герой возвращается домой </a:t>
            </a:r>
            <a:r>
              <a:rPr lang="ru-RU" dirty="0" smtClean="0">
                <a:latin typeface="Times New Roman"/>
                <a:ea typeface="Times New Roman"/>
              </a:rPr>
              <a:t>(обычно это происходит в тех же</a:t>
            </a:r>
            <a:r>
              <a:rPr lang="ru-RU" b="1" dirty="0" smtClean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формах, что и прибытие, но это может быть и победный прилет на поверженном драконе).</a:t>
            </a:r>
            <a:endParaRPr lang="ru-RU" sz="1200" dirty="0" smtClean="0">
              <a:latin typeface="Times New Roman"/>
              <a:ea typeface="Times New Roman"/>
            </a:endParaRPr>
          </a:p>
          <a:p>
            <a:pPr>
              <a:lnSpc>
                <a:spcPts val="2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1200" dirty="0">
              <a:latin typeface="Times New Roman"/>
              <a:ea typeface="Times New Roman"/>
            </a:endParaRPr>
          </a:p>
          <a:p>
            <a:pPr lvl="0">
              <a:lnSpc>
                <a:spcPct val="114000"/>
              </a:lnSpc>
              <a:spcAft>
                <a:spcPts val="0"/>
              </a:spcAft>
              <a:tabLst>
                <a:tab pos="469900" algn="l"/>
              </a:tabLst>
            </a:pPr>
            <a:r>
              <a:rPr lang="ru-RU" b="1" dirty="0" smtClean="0">
                <a:latin typeface="Times New Roman"/>
                <a:ea typeface="Times New Roman"/>
              </a:rPr>
              <a:t>23.Героя </a:t>
            </a:r>
            <a:r>
              <a:rPr lang="ru-RU" b="1" dirty="0">
                <a:latin typeface="Times New Roman"/>
                <a:ea typeface="Times New Roman"/>
              </a:rPr>
              <a:t>не узнают дома </a:t>
            </a:r>
            <a:r>
              <a:rPr lang="ru-RU" dirty="0">
                <a:latin typeface="Times New Roman"/>
                <a:ea typeface="Times New Roman"/>
              </a:rPr>
              <a:t>(иногда вследствие произошедших с ним</a:t>
            </a:r>
            <a:r>
              <a:rPr lang="ru-RU" b="1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внешних изменений, наведенного заклятья, увечья, взросления).</a:t>
            </a:r>
            <a:endParaRPr lang="ru-RU" sz="1200" dirty="0">
              <a:latin typeface="Times New Roman"/>
              <a:ea typeface="Times New Roman"/>
            </a:endParaRPr>
          </a:p>
          <a:p>
            <a:pPr>
              <a:lnSpc>
                <a:spcPts val="5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1200" dirty="0">
              <a:latin typeface="Times New Roman"/>
              <a:ea typeface="Times New Roman"/>
            </a:endParaRPr>
          </a:p>
          <a:p>
            <a:pPr marR="419100" lvl="0">
              <a:lnSpc>
                <a:spcPct val="115000"/>
              </a:lnSpc>
              <a:spcAft>
                <a:spcPts val="0"/>
              </a:spcAft>
              <a:tabLst>
                <a:tab pos="469900" algn="l"/>
              </a:tabLst>
            </a:pPr>
            <a:r>
              <a:rPr lang="ru-RU" b="1" dirty="0" smtClean="0">
                <a:latin typeface="Times New Roman"/>
                <a:ea typeface="Times New Roman"/>
              </a:rPr>
              <a:t>24.Появляется </a:t>
            </a:r>
            <a:r>
              <a:rPr lang="ru-RU" b="1" dirty="0">
                <a:latin typeface="Times New Roman"/>
                <a:ea typeface="Times New Roman"/>
              </a:rPr>
              <a:t>ложный герой </a:t>
            </a:r>
            <a:r>
              <a:rPr lang="ru-RU" dirty="0">
                <a:latin typeface="Times New Roman"/>
                <a:ea typeface="Times New Roman"/>
              </a:rPr>
              <a:t>(то есть тот,</a:t>
            </a:r>
            <a:r>
              <a:rPr lang="ru-RU" b="1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кто выдает себя за</a:t>
            </a:r>
            <a:r>
              <a:rPr lang="ru-RU" b="1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героя или присваивает себе его заслуги).</a:t>
            </a:r>
            <a:endParaRPr lang="ru-RU" sz="1200" dirty="0">
              <a:latin typeface="Times New Roman"/>
              <a:ea typeface="Times New Roman"/>
            </a:endParaRPr>
          </a:p>
          <a:p>
            <a:pPr marR="889000" lvl="0">
              <a:lnSpc>
                <a:spcPct val="114000"/>
              </a:lnSpc>
              <a:spcAft>
                <a:spcPts val="0"/>
              </a:spcAft>
              <a:tabLst>
                <a:tab pos="469900" algn="l"/>
              </a:tabLst>
            </a:pPr>
            <a:r>
              <a:rPr lang="ru-RU" b="1" dirty="0" smtClean="0">
                <a:latin typeface="Times New Roman"/>
                <a:ea typeface="Times New Roman"/>
              </a:rPr>
              <a:t>25.Разоблачение </a:t>
            </a:r>
            <a:r>
              <a:rPr lang="ru-RU" b="1" dirty="0">
                <a:latin typeface="Times New Roman"/>
                <a:ea typeface="Times New Roman"/>
              </a:rPr>
              <a:t>ложного героя </a:t>
            </a:r>
            <a:r>
              <a:rPr lang="ru-RU" dirty="0">
                <a:latin typeface="Times New Roman"/>
                <a:ea typeface="Times New Roman"/>
              </a:rPr>
              <a:t>(это может произойти в</a:t>
            </a:r>
            <a:r>
              <a:rPr lang="ru-RU" b="1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результате специальных испытаний или свидетельства авторитетных лиц).</a:t>
            </a:r>
            <a:endParaRPr lang="ru-RU" sz="1200" dirty="0">
              <a:latin typeface="Times New Roman"/>
              <a:ea typeface="Times New Roman"/>
            </a:endParaRPr>
          </a:p>
          <a:p>
            <a:pPr>
              <a:lnSpc>
                <a:spcPts val="2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1200" dirty="0">
              <a:latin typeface="Times New Roman"/>
              <a:ea typeface="Times New Roman"/>
            </a:endParaRPr>
          </a:p>
          <a:p>
            <a:pPr marR="381000" lvl="0">
              <a:lnSpc>
                <a:spcPct val="114000"/>
              </a:lnSpc>
              <a:spcAft>
                <a:spcPts val="0"/>
              </a:spcAft>
              <a:tabLst>
                <a:tab pos="469900" algn="l"/>
              </a:tabLst>
            </a:pPr>
            <a:r>
              <a:rPr lang="ru-RU" b="1" dirty="0" smtClean="0">
                <a:latin typeface="Times New Roman"/>
                <a:ea typeface="Times New Roman"/>
              </a:rPr>
              <a:t>26.Узнавание </a:t>
            </a:r>
            <a:r>
              <a:rPr lang="ru-RU" b="1" dirty="0">
                <a:latin typeface="Times New Roman"/>
                <a:ea typeface="Times New Roman"/>
              </a:rPr>
              <a:t>героя. </a:t>
            </a:r>
            <a:r>
              <a:rPr lang="ru-RU" dirty="0">
                <a:latin typeface="Times New Roman"/>
                <a:ea typeface="Times New Roman"/>
              </a:rPr>
              <a:t>(И тут обнаруживается подмена.</a:t>
            </a:r>
            <a:r>
              <a:rPr lang="ru-RU" b="1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Ложный</a:t>
            </a:r>
            <a:r>
              <a:rPr lang="ru-RU" b="1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герой с позором изгоняется, а нашего персонажа принимает в объятия любящая королевская чета)</a:t>
            </a:r>
            <a:endParaRPr lang="ru-RU" sz="1200" dirty="0">
              <a:latin typeface="Times New Roman"/>
              <a:ea typeface="Times New Roman"/>
            </a:endParaRPr>
          </a:p>
          <a:p>
            <a:pPr>
              <a:lnSpc>
                <a:spcPts val="2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1200" dirty="0">
              <a:latin typeface="Times New Roman"/>
              <a:ea typeface="Times New Roman"/>
            </a:endParaRPr>
          </a:p>
          <a:p>
            <a:pPr marR="330200" lvl="0">
              <a:lnSpc>
                <a:spcPct val="114000"/>
              </a:lnSpc>
              <a:spcAft>
                <a:spcPts val="0"/>
              </a:spcAft>
              <a:tabLst>
                <a:tab pos="469900" algn="l"/>
              </a:tabLst>
            </a:pPr>
            <a:r>
              <a:rPr lang="ru-RU" b="1" dirty="0" smtClean="0">
                <a:latin typeface="Times New Roman"/>
                <a:ea typeface="Times New Roman"/>
              </a:rPr>
              <a:t>27.Счастливый </a:t>
            </a:r>
            <a:r>
              <a:rPr lang="ru-RU" b="1" dirty="0">
                <a:latin typeface="Times New Roman"/>
                <a:ea typeface="Times New Roman"/>
              </a:rPr>
              <a:t>конец </a:t>
            </a:r>
            <a:r>
              <a:rPr lang="ru-RU" dirty="0">
                <a:latin typeface="Times New Roman"/>
                <a:ea typeface="Times New Roman"/>
              </a:rPr>
              <a:t>(пир на весь мир,</a:t>
            </a:r>
            <a:r>
              <a:rPr lang="ru-RU" b="1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свадьба,</a:t>
            </a:r>
            <a:r>
              <a:rPr lang="ru-RU" b="1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пол царства в</a:t>
            </a:r>
            <a:r>
              <a:rPr lang="ru-RU" b="1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придачу).</a:t>
            </a:r>
            <a:endParaRPr lang="ru-RU" sz="1200" dirty="0">
              <a:latin typeface="Times New Roman"/>
              <a:ea typeface="Times New Roman"/>
            </a:endParaRPr>
          </a:p>
          <a:p>
            <a:pPr>
              <a:lnSpc>
                <a:spcPts val="5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1200" dirty="0"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  <a:tabLst>
                <a:tab pos="469900" algn="l"/>
              </a:tabLst>
            </a:pPr>
            <a:r>
              <a:rPr lang="ru-RU" b="1" dirty="0" smtClean="0">
                <a:latin typeface="Times New Roman"/>
                <a:ea typeface="Times New Roman"/>
              </a:rPr>
              <a:t>28.Мораль </a:t>
            </a:r>
            <a:r>
              <a:rPr lang="ru-RU" dirty="0">
                <a:latin typeface="Times New Roman"/>
                <a:ea typeface="Times New Roman"/>
              </a:rPr>
              <a:t>(какой вывод можно сделать из случившейся истории).</a:t>
            </a:r>
            <a:endParaRPr lang="ru-RU" sz="1200" dirty="0">
              <a:latin typeface="Times New Roman"/>
              <a:ea typeface="Times New Roman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ru-RU" sz="1050" dirty="0">
                <a:latin typeface="Times New Roman"/>
                <a:ea typeface="Times New Roman"/>
              </a:rPr>
              <a:t> 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111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lgasergeeff.ru/wp-content/uploads/2012/10/%D0%97%D0%B0%D1%8E%D1%88%D0%BA%D0%B8%D0%BD%D0%B0-%D0%B8%D0%B7%D0%B1%D1%83%D1%88%D0%BA%D0%B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7954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s/107894/00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9602" y="-245745"/>
            <a:ext cx="10403205" cy="7349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313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389208"/>
          </a:xfrm>
        </p:spPr>
        <p:txBody>
          <a:bodyPr>
            <a:noAutofit/>
          </a:bodyPr>
          <a:lstStyle/>
          <a:p>
            <a:pPr algn="ctr"/>
            <a:r>
              <a:rPr lang="ru-RU" sz="12000" b="1" dirty="0" smtClean="0"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1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0" b="1" dirty="0" smtClean="0">
                <a:latin typeface="Times New Roman" pitchFamily="18" charset="0"/>
                <a:cs typeface="Times New Roman" pitchFamily="18" charset="0"/>
              </a:rPr>
              <a:t> за внимание!</a:t>
            </a:r>
            <a:endParaRPr lang="ru-RU" sz="1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0811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Карты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Проппа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: конструктор сказок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Татьяна\Desktop\Карты Пропа\img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12776"/>
            <a:ext cx="6984776" cy="52385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01622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Позднее эти три десятка функций были урезаны различными ученными до 28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Татьяна\Desktop\Карты Пропа\IMG_0716.jpg"/>
          <p:cNvPicPr>
            <a:picLocks noChangeAspect="1" noChangeArrowheads="1"/>
          </p:cNvPicPr>
          <p:nvPr/>
        </p:nvPicPr>
        <p:blipFill>
          <a:blip r:embed="rId2" cstate="print"/>
          <a:srcRect l="3791" r="3636" b="-843"/>
          <a:stretch>
            <a:fillRect/>
          </a:stretch>
        </p:blipFill>
        <p:spPr bwMode="auto">
          <a:xfrm>
            <a:off x="1619672" y="1645579"/>
            <a:ext cx="6408712" cy="497191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ы Пропп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ы Пропп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052736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ы Пропп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764704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ы Пропп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980728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ы Проппа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1268760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ы Проппа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221088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арты Проппа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7704" y="3861048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арты Проппа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3501008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Карты Проппа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2120" y="3789040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Карты Проппа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52320" y="4221088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ы Пропп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ы Пропп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692696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ы Пропп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052736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ы Пропп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836712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ы Проппа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1124744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ы Проппа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221088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арты Проппа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3501008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арты Проппа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4293096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Карты Проппа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0112" y="3501008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Карты Проппа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52320" y="4221088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ы Пропп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ы Пропп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908720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ы Пропп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196752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ы Пропп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1052736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ы Проппа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077072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ы Проппа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3789040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арты Проппа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4005064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арты Проппа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3717032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Методика обучения: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5410944" cy="511256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этап: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познакомить детей со сказкой как жанром литературного произведения. Объяснить общую структуру сказки: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присказка, зачин (приглашение в сказку);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повествование;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концовка сказки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(возвращение слушателя в реальную действительность).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712968" cy="2545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>
              <a:lnSpc>
                <a:spcPct val="115000"/>
              </a:lnSpc>
              <a:spcAft>
                <a:spcPts val="0"/>
              </a:spcAft>
            </a:pPr>
            <a:r>
              <a:rPr lang="ru-RU" sz="2000" b="1" u="sng" dirty="0">
                <a:solidFill>
                  <a:srgbClr val="0070C0"/>
                </a:solidFill>
                <a:latin typeface="Times New Roman"/>
                <a:ea typeface="Times New Roman"/>
              </a:rPr>
              <a:t>На втором этапе</a:t>
            </a:r>
            <a:r>
              <a:rPr lang="ru-RU" sz="2000" b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играем с детьми в игры,</a:t>
            </a:r>
            <a:r>
              <a:rPr lang="ru-RU" sz="2000" b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которые помогут</a:t>
            </a:r>
            <a:r>
              <a:rPr lang="ru-RU" sz="2000" b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освоить карты.</a:t>
            </a:r>
            <a:endParaRPr lang="ru-RU" sz="2000" dirty="0">
              <a:latin typeface="Times New Roman"/>
              <a:ea typeface="Times New Roman"/>
            </a:endParaRPr>
          </a:p>
          <a:p>
            <a:pPr marL="16510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«Волшебные имена» </a:t>
            </a:r>
            <a:r>
              <a:rPr lang="ru-RU" sz="2000" dirty="0">
                <a:latin typeface="Times New Roman"/>
                <a:ea typeface="Times New Roman"/>
              </a:rPr>
              <a:t>-</a:t>
            </a:r>
            <a:r>
              <a:rPr lang="ru-RU" sz="2000" b="1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перечисляем с детьми всех волшебных</a:t>
            </a:r>
            <a:r>
              <a:rPr lang="ru-RU" sz="2000" b="1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героев и стараемся понять, почему их так зовут. Почему Золушку</a:t>
            </a:r>
          </a:p>
          <a:p>
            <a:pPr>
              <a:lnSpc>
                <a:spcPts val="15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 </a:t>
            </a:r>
          </a:p>
          <a:p>
            <a:pPr marL="165100" algn="just">
              <a:lnSpc>
                <a:spcPct val="113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назвали Золушкой, а Кощея Бессмертного именно Кощеем Бессмертным</a:t>
            </a:r>
            <a:r>
              <a:rPr lang="ru-RU" sz="2000" dirty="0" smtClean="0">
                <a:latin typeface="Times New Roman"/>
                <a:ea typeface="Times New Roman"/>
              </a:rPr>
              <a:t>.</a:t>
            </a:r>
          </a:p>
          <a:p>
            <a:pPr marL="165100" algn="just">
              <a:lnSpc>
                <a:spcPct val="113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«Волшебные или чудесные вещи» </a:t>
            </a:r>
            <a:r>
              <a:rPr lang="ru-RU" sz="2000" dirty="0">
                <a:latin typeface="Times New Roman"/>
                <a:ea typeface="Times New Roman"/>
              </a:rPr>
              <a:t>- в этой игре мы придумываем волшебную вещь для какого-либо героя. Она направлена на запоминание и освоение функций карт.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" name="Picture 1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39552" y="2924944"/>
            <a:ext cx="8064896" cy="3418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30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238</TotalTime>
  <Words>402</Words>
  <Application>Microsoft Office PowerPoint</Application>
  <PresentationFormat>Экран (4:3)</PresentationFormat>
  <Paragraphs>75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Презентация PowerPoint</vt:lpstr>
      <vt:lpstr>Презентация PowerPoint</vt:lpstr>
      <vt:lpstr>Карты Проппа: конструктор сказок</vt:lpstr>
      <vt:lpstr>Позднее эти три десятка функций были урезаны различными ученными до 28 </vt:lpstr>
      <vt:lpstr>Презентация PowerPoint</vt:lpstr>
      <vt:lpstr>Презентация PowerPoint</vt:lpstr>
      <vt:lpstr>Презентация PowerPoint</vt:lpstr>
      <vt:lpstr>Методика обучения: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«Карты Проппа»</dc:title>
  <dc:creator>Татьяна</dc:creator>
  <cp:lastModifiedBy>в</cp:lastModifiedBy>
  <cp:revision>54</cp:revision>
  <dcterms:created xsi:type="dcterms:W3CDTF">2016-04-16T08:30:27Z</dcterms:created>
  <dcterms:modified xsi:type="dcterms:W3CDTF">2018-02-12T22:15:22Z</dcterms:modified>
</cp:coreProperties>
</file>