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handoutMasterIdLst>
    <p:handoutMasterId r:id="rId15"/>
  </p:handoutMasterIdLst>
  <p:sldIdLst>
    <p:sldId id="256" r:id="rId3"/>
    <p:sldId id="291" r:id="rId4"/>
    <p:sldId id="259" r:id="rId5"/>
    <p:sldId id="263" r:id="rId6"/>
    <p:sldId id="276" r:id="rId7"/>
    <p:sldId id="277" r:id="rId8"/>
    <p:sldId id="268" r:id="rId9"/>
    <p:sldId id="279" r:id="rId10"/>
    <p:sldId id="285" r:id="rId11"/>
    <p:sldId id="288" r:id="rId12"/>
    <p:sldId id="28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F632-97E9-4495-8907-078249D62746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BDB7-7492-4683-B75D-8716296C6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0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CB350117-D701-4CFF-9DA1-A426169CA7C3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116632"/>
            <a:ext cx="9135901" cy="6858000"/>
          </a:xfrm>
          <a:prstGeom prst="rect">
            <a:avLst/>
          </a:prstGeom>
        </p:spPr>
      </p:pic>
      <p:pic>
        <p:nvPicPr>
          <p:cNvPr id="9" name="Picture 3" descr="stem_leaf.png"/>
          <p:cNvPicPr/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/>
          <a:stretch>
            <a:fillRect/>
          </a:stretch>
        </p:blipFill>
        <p:spPr>
          <a:xfrm>
            <a:off x="5143504" y="1500174"/>
            <a:ext cx="2413907" cy="45556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596" y="1142984"/>
            <a:ext cx="55128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ТРЕБОВАНИЯ</a:t>
            </a:r>
            <a:endParaRPr lang="ru-RU" sz="60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Рисунок 18" descr="post768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71678"/>
            <a:ext cx="4156371" cy="457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1928802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 РЕЧИ ПЕДАГОГА</a:t>
            </a:r>
            <a:endParaRPr lang="ru-RU" sz="60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МАДОУ АР д/с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Сибирячок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корпус №2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30114">
            <a:off x="5010883" y="4103445"/>
            <a:ext cx="419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Презентацию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подготовила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Ситникова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.П.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09999"/>
                </a:solidFill>
                <a:latin typeface="Comic Sans MS" pitchFamily="66" charset="0"/>
              </a:rPr>
              <a:t>Голос – главный инструмент общения </a:t>
            </a:r>
            <a:r>
              <a:rPr lang="ru-RU" altLang="ru-RU" sz="4000" b="1" dirty="0" smtClean="0">
                <a:solidFill>
                  <a:srgbClr val="009999"/>
                </a:solidFill>
                <a:latin typeface="Comic Sans MS" pitchFamily="66" charset="0"/>
              </a:rPr>
              <a:t>педагога</a:t>
            </a:r>
            <a:endParaRPr lang="ru-RU" altLang="ru-RU" sz="4000" b="1" dirty="0">
              <a:latin typeface="Comic Sans MS" pitchFamily="66" charset="0"/>
            </a:endParaRPr>
          </a:p>
        </p:txBody>
      </p:sp>
      <p:pic>
        <p:nvPicPr>
          <p:cNvPr id="14340" name="Picture 4" descr="1322_p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5078413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0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941888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009999"/>
                </a:solidFill>
                <a:latin typeface="Comic Sans MS" pitchFamily="66" charset="0"/>
              </a:rPr>
              <a:t>Воспитателю необходимо постоянно самосовершенствоваться…</a:t>
            </a:r>
            <a:endParaRPr lang="ru-RU" altLang="ru-RU" sz="4000" dirty="0">
              <a:solidFill>
                <a:srgbClr val="009999"/>
              </a:solidFill>
            </a:endParaRPr>
          </a:p>
        </p:txBody>
      </p:sp>
      <p:pic>
        <p:nvPicPr>
          <p:cNvPr id="15364" name="Picture 4" descr="self-improv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6250"/>
            <a:ext cx="3373437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4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9846" y="1107867"/>
            <a:ext cx="764386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внимание!</a:t>
            </a:r>
            <a:endParaRPr lang="ru-RU" sz="80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362950" cy="4449763"/>
          </a:xfrm>
        </p:spPr>
        <p:txBody>
          <a:bodyPr/>
          <a:lstStyle/>
          <a:p>
            <a:r>
              <a:rPr lang="ru-RU" altLang="ru-RU" sz="6000" b="1" dirty="0">
                <a:solidFill>
                  <a:srgbClr val="009999"/>
                </a:solidFill>
                <a:latin typeface="Comic Sans MS" pitchFamily="66" charset="0"/>
              </a:rPr>
              <a:t>Речи педагога должны быть присущи:</a:t>
            </a:r>
            <a:r>
              <a:rPr lang="ru-RU" altLang="ru-RU" b="1" dirty="0">
                <a:solidFill>
                  <a:srgbClr val="009999"/>
                </a:solidFill>
                <a:latin typeface="Comic Sans MS" pitchFamily="66" charset="0"/>
              </a:rPr>
              <a:t/>
            </a:r>
            <a:br>
              <a:rPr lang="ru-RU" altLang="ru-RU" b="1" dirty="0">
                <a:solidFill>
                  <a:srgbClr val="009999"/>
                </a:solidFill>
                <a:latin typeface="Comic Sans MS" pitchFamily="66" charset="0"/>
              </a:rPr>
            </a:br>
            <a:endParaRPr lang="ru-RU" altLang="ru-RU" b="1" dirty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1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2243" y="12409"/>
            <a:ext cx="946624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9124" y="928670"/>
            <a:ext cx="438453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Грамотность</a:t>
            </a:r>
            <a:endParaRPr lang="ru-RU" sz="54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41631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>
              <a:buBlip>
                <a:blip r:embed="rId3"/>
              </a:buBlip>
              <a:tabLst>
                <a:tab pos="449263" algn="l"/>
              </a:tabLst>
            </a:pPr>
            <a:r>
              <a:rPr lang="ru-RU" sz="5400" b="1" dirty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Точность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pres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3872"/>
            <a:ext cx="3312368" cy="22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604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60" y="3251289"/>
            <a:ext cx="4574882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621195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Эмоциональность</a:t>
            </a:r>
            <a:endParaRPr lang="ru-RU" sz="54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>
              <a:buBlip>
                <a:blip r:embed="rId2"/>
              </a:buBlip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185738">
              <a:buBlip>
                <a:blip r:embed="rId2"/>
              </a:buBlip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185738">
              <a:buBlip>
                <a:blip r:embed="rId2"/>
              </a:buBlip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185738">
              <a:buBlip>
                <a:blip r:embed="rId2"/>
              </a:buBlip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185738">
              <a:buBlip>
                <a:blip r:embed="rId2"/>
              </a:buBlip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185738">
              <a:buBlip>
                <a:blip r:embed="rId2"/>
              </a:buBlip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1188223560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3154402"/>
            <a:ext cx="4289968" cy="28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TAC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94" y="1844824"/>
            <a:ext cx="294481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1484785"/>
            <a:ext cx="5261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b="1" kern="0" dirty="0">
                <a:solidFill>
                  <a:srgbClr val="009999"/>
                </a:solidFill>
                <a:latin typeface="Comic Sans MS" pitchFamily="66" charset="0"/>
                <a:ea typeface="+mj-ea"/>
              </a:rPr>
              <a:t>Простота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dirty="0">
                <a:solidFill>
                  <a:srgbClr val="009999"/>
                </a:solidFill>
                <a:latin typeface="Comic Sans MS" pitchFamily="66" charset="0"/>
              </a:rPr>
              <a:t>Понятность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128"/>
            <a:ext cx="7488063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Выразительность</a:t>
            </a:r>
            <a:r>
              <a:rPr lang="en-US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54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den_vospitatel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952664" cy="32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rgbClr val="009999"/>
                </a:solidFill>
                <a:latin typeface="Comic Sans MS" pitchFamily="66" charset="0"/>
              </a:rPr>
              <a:t>Культурность, вежливость речи</a:t>
            </a:r>
            <a:r>
              <a:rPr lang="ru-RU" altLang="ru-RU" sz="4000" dirty="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84763"/>
            <a:ext cx="8316912" cy="1397000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Чистота</a:t>
            </a:r>
            <a:endParaRPr lang="ru-RU" altLang="ru-RU" sz="4800" dirty="0"/>
          </a:p>
        </p:txBody>
      </p:sp>
      <p:pic>
        <p:nvPicPr>
          <p:cNvPr id="7170" name="Picture 2" descr="С. Чинеево Воспитатель дошкольного образования Маслова Оксан…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55820" r="10483" b="4645"/>
          <a:stretch/>
        </p:blipFill>
        <p:spPr bwMode="auto">
          <a:xfrm>
            <a:off x="467544" y="1480150"/>
            <a:ext cx="3384376" cy="27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6196"/>
            <a:ext cx="4541837" cy="374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3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8646" y="144385"/>
            <a:ext cx="9135901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3573385"/>
            <a:ext cx="4139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71480"/>
            <a:ext cx="349005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Богатство</a:t>
            </a:r>
          </a:p>
        </p:txBody>
      </p:sp>
      <p:pic>
        <p:nvPicPr>
          <p:cNvPr id="5122" name="Picture 2" descr="Новости - ИА &quot;Новомосковск сегодня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11517" r="14987" b="3281"/>
          <a:stretch/>
        </p:blipFill>
        <p:spPr bwMode="auto">
          <a:xfrm>
            <a:off x="428596" y="1"/>
            <a:ext cx="4711697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8682-vo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33" y="3339614"/>
            <a:ext cx="446722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3105835"/>
            <a:ext cx="6429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Регуляция </a:t>
            </a:r>
          </a:p>
          <a:p>
            <a:r>
              <a:rPr lang="ru-RU" sz="6000" b="1" dirty="0">
                <a:ln w="11430"/>
                <a:solidFill>
                  <a:srgbClr val="0099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темпа</a:t>
            </a:r>
            <a:endParaRPr lang="ru-RU" sz="6000" b="1" dirty="0">
              <a:ln w="11430"/>
              <a:solidFill>
                <a:srgbClr val="0099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4800" b="1" dirty="0">
                <a:solidFill>
                  <a:srgbClr val="009999"/>
                </a:solidFill>
                <a:latin typeface="Comic Sans MS" pitchFamily="66" charset="0"/>
              </a:rPr>
              <a:t>Регуляция силы голоса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057775"/>
            <a:ext cx="8964612" cy="18002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5400" b="1" dirty="0" smtClean="0">
                <a:solidFill>
                  <a:srgbClr val="009999"/>
                </a:solidFill>
                <a:latin typeface="Comic Sans MS" pitchFamily="66" charset="0"/>
              </a:rPr>
              <a:t>  </a:t>
            </a:r>
            <a:r>
              <a:rPr lang="ru-RU" altLang="ru-RU" sz="5400" b="1" dirty="0" smtClean="0">
                <a:solidFill>
                  <a:srgbClr val="009999"/>
                </a:solidFill>
                <a:latin typeface="Comic Sans MS" pitchFamily="66" charset="0"/>
              </a:rPr>
              <a:t>Голос</a:t>
            </a:r>
            <a:r>
              <a:rPr lang="ru-RU" altLang="ru-RU" sz="5400" dirty="0" smtClean="0">
                <a:solidFill>
                  <a:srgbClr val="009999"/>
                </a:solidFill>
                <a:latin typeface="Comic Sans MS" pitchFamily="66" charset="0"/>
              </a:rPr>
              <a:t> </a:t>
            </a:r>
            <a:r>
              <a:rPr lang="ru-RU" altLang="ru-RU" sz="5400" dirty="0">
                <a:solidFill>
                  <a:srgbClr val="009999"/>
                </a:solidFill>
                <a:latin typeface="Comic Sans MS" pitchFamily="66" charset="0"/>
              </a:rPr>
              <a:t>воспитателя</a:t>
            </a:r>
            <a:endParaRPr lang="ru-RU" altLang="ru-RU" sz="5400" dirty="0">
              <a:latin typeface="Comic Sans MS" pitchFamily="66" charset="0"/>
            </a:endParaRPr>
          </a:p>
        </p:txBody>
      </p:sp>
      <p:pic>
        <p:nvPicPr>
          <p:cNvPr id="12292" name="Picture 4" descr="92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25825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7-15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8772"/>
            <a:ext cx="4530725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9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57563"/>
            <a:ext cx="8229600" cy="3240087"/>
          </a:xfrm>
        </p:spPr>
        <p:txBody>
          <a:bodyPr/>
          <a:lstStyle/>
          <a:p>
            <a:r>
              <a:rPr lang="ru-RU" altLang="ru-RU">
                <a:latin typeface="Comic Sans MS" pitchFamily="66" charset="0"/>
              </a:rPr>
              <a:t>Ваша речь должна быть </a:t>
            </a:r>
            <a:r>
              <a:rPr lang="ru-RU" altLang="ru-RU" u="sng">
                <a:latin typeface="Comic Sans MS" pitchFamily="66" charset="0"/>
              </a:rPr>
              <a:t>эмоциональна</a:t>
            </a:r>
            <a:r>
              <a:rPr lang="ru-RU" altLang="ru-RU">
                <a:latin typeface="Comic Sans MS" pitchFamily="66" charset="0"/>
              </a:rPr>
              <a:t>, по возможности </a:t>
            </a:r>
            <a:r>
              <a:rPr lang="ru-RU" altLang="ru-RU" u="sng">
                <a:latin typeface="Comic Sans MS" pitchFamily="66" charset="0"/>
              </a:rPr>
              <a:t>образна</a:t>
            </a:r>
            <a:r>
              <a:rPr lang="ru-RU" altLang="ru-RU">
                <a:latin typeface="Comic Sans MS" pitchFamily="66" charset="0"/>
              </a:rPr>
              <a:t>, </a:t>
            </a:r>
            <a:r>
              <a:rPr lang="ru-RU" altLang="ru-RU" u="sng">
                <a:latin typeface="Comic Sans MS" pitchFamily="66" charset="0"/>
              </a:rPr>
              <a:t>выразительна</a:t>
            </a:r>
            <a:r>
              <a:rPr lang="ru-RU" altLang="ru-RU">
                <a:latin typeface="Comic Sans MS" pitchFamily="66" charset="0"/>
              </a:rPr>
              <a:t> и отражать тот </a:t>
            </a:r>
            <a:r>
              <a:rPr lang="ru-RU" altLang="ru-RU" u="sng">
                <a:latin typeface="Comic Sans MS" pitchFamily="66" charset="0"/>
              </a:rPr>
              <a:t>интерес, внимание</a:t>
            </a:r>
            <a:r>
              <a:rPr lang="ru-RU" altLang="ru-RU">
                <a:latin typeface="Comic Sans MS" pitchFamily="66" charset="0"/>
              </a:rPr>
              <a:t>, ту </a:t>
            </a:r>
            <a:r>
              <a:rPr lang="ru-RU" altLang="ru-RU" u="sng">
                <a:latin typeface="Comic Sans MS" pitchFamily="66" charset="0"/>
              </a:rPr>
              <a:t>любовь к ребенку</a:t>
            </a:r>
            <a:r>
              <a:rPr lang="ru-RU" altLang="ru-RU">
                <a:latin typeface="Comic Sans MS" pitchFamily="66" charset="0"/>
              </a:rPr>
              <a:t>, наличие которой необходимо каждому педагогу.</a:t>
            </a:r>
          </a:p>
        </p:txBody>
      </p:sp>
      <p:pic>
        <p:nvPicPr>
          <p:cNvPr id="4" name="Picture 2" descr="C:\Users\Алексей\Desktop\ЖИГУЛИНА а.а\эксперемент\МЕТАЛЛ\20150114_161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44" y="116631"/>
            <a:ext cx="3526551" cy="334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64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1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Тема213</Template>
  <TotalTime>388</TotalTime>
  <Words>90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Тема213</vt:lpstr>
      <vt:lpstr>Презентация PowerPoint</vt:lpstr>
      <vt:lpstr>Речи педагога должны быть присущи: </vt:lpstr>
      <vt:lpstr>Презентация PowerPoint</vt:lpstr>
      <vt:lpstr>Презентация PowerPoint</vt:lpstr>
      <vt:lpstr>Понятность</vt:lpstr>
      <vt:lpstr>Культурность, вежливость речи </vt:lpstr>
      <vt:lpstr>Презентация PowerPoint</vt:lpstr>
      <vt:lpstr>Регуляция силы голоса</vt:lpstr>
      <vt:lpstr>Презентация PowerPoint</vt:lpstr>
      <vt:lpstr>Голос – главный инструмент общения педагога</vt:lpstr>
      <vt:lpstr>Воспитателю необходимо постоянно самосовершенствоваться…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речи педагога</dc:title>
  <dc:creator>Татьяна Булина</dc:creator>
  <cp:lastModifiedBy>admin</cp:lastModifiedBy>
  <cp:revision>46</cp:revision>
  <dcterms:created xsi:type="dcterms:W3CDTF">2013-01-20T16:18:43Z</dcterms:created>
  <dcterms:modified xsi:type="dcterms:W3CDTF">2019-03-24T08:58:53Z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