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355" r:id="rId3"/>
    <p:sldId id="356" r:id="rId4"/>
    <p:sldId id="357" r:id="rId5"/>
    <p:sldId id="358" r:id="rId6"/>
    <p:sldId id="359" r:id="rId7"/>
    <p:sldId id="360" r:id="rId8"/>
    <p:sldId id="361" r:id="rId9"/>
    <p:sldId id="362" r:id="rId10"/>
    <p:sldId id="320" r:id="rId11"/>
    <p:sldId id="304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63" r:id="rId26"/>
    <p:sldId id="364" r:id="rId27"/>
    <p:sldId id="337" r:id="rId28"/>
    <p:sldId id="339" r:id="rId29"/>
    <p:sldId id="340" r:id="rId30"/>
    <p:sldId id="341" r:id="rId31"/>
    <p:sldId id="342" r:id="rId32"/>
    <p:sldId id="343" r:id="rId33"/>
    <p:sldId id="344" r:id="rId34"/>
    <p:sldId id="345" r:id="rId35"/>
    <p:sldId id="346" r:id="rId36"/>
    <p:sldId id="347" r:id="rId37"/>
    <p:sldId id="348" r:id="rId38"/>
    <p:sldId id="349" r:id="rId39"/>
    <p:sldId id="350" r:id="rId40"/>
    <p:sldId id="351" r:id="rId41"/>
    <p:sldId id="365" r:id="rId42"/>
    <p:sldId id="352" r:id="rId43"/>
    <p:sldId id="319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64A6E2"/>
    <a:srgbClr val="CC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59" autoAdjust="0"/>
    <p:restoredTop sz="94660" autoAdjust="0"/>
  </p:normalViewPr>
  <p:slideViewPr>
    <p:cSldViewPr snapToGrid="0">
      <p:cViewPr varScale="1">
        <p:scale>
          <a:sx n="69" d="100"/>
          <a:sy n="69" d="100"/>
        </p:scale>
        <p:origin x="-76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77BC9-9FCB-4F64-B8E5-90FF0336FB91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67360-005E-49AA-A8F2-FD2C0068D6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Дети хорошо рассказывают или пересказывают.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C2E43-D479-4D74-A48F-236BA74FAA9E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53A5-2810-473A-A6BB-FBF070CCD901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B353-FFCE-438A-910D-AC30BC6664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7298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53A5-2810-473A-A6BB-FBF070CCD901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B353-FFCE-438A-910D-AC30BC6664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9854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53A5-2810-473A-A6BB-FBF070CCD901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B353-FFCE-438A-910D-AC30BC6664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7904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53A5-2810-473A-A6BB-FBF070CCD901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B353-FFCE-438A-910D-AC30BC6664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0038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53A5-2810-473A-A6BB-FBF070CCD901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B353-FFCE-438A-910D-AC30BC6664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3852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53A5-2810-473A-A6BB-FBF070CCD901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B353-FFCE-438A-910D-AC30BC6664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7484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53A5-2810-473A-A6BB-FBF070CCD901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B353-FFCE-438A-910D-AC30BC6664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9012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53A5-2810-473A-A6BB-FBF070CCD901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B353-FFCE-438A-910D-AC30BC6664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8114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53A5-2810-473A-A6BB-FBF070CCD901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B353-FFCE-438A-910D-AC30BC6664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2644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53A5-2810-473A-A6BB-FBF070CCD901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B353-FFCE-438A-910D-AC30BC6664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3452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53A5-2810-473A-A6BB-FBF070CCD901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B353-FFCE-438A-910D-AC30BC6664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9032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71450" y="185738"/>
            <a:ext cx="8754186" cy="6535738"/>
          </a:xfrm>
          <a:prstGeom prst="round2DiagRect">
            <a:avLst/>
          </a:prstGeom>
          <a:blipFill dpi="0" rotWithShape="1">
            <a:blip r:embed="rId14" cstate="print">
              <a:alphaModFix amt="71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 contourW="120650">
            <a:bevelT w="215900" prst="relaxedInset"/>
            <a:contourClr>
              <a:srgbClr val="64A6E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089935" y="4840300"/>
            <a:ext cx="4543926" cy="18661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364" y="4825248"/>
            <a:ext cx="4554554" cy="18661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0" y="5265353"/>
            <a:ext cx="1581915" cy="159105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5971" y="5593584"/>
            <a:ext cx="752388" cy="84810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A53A5-2810-473A-A6BB-FBF070CCD901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9B353-FFCE-438A-910D-AC30BC66640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3" name="Picture 2" descr="http://img-fotki.yandex.ru/get/6439/39663434.334/0_84d35_c3ca85a6_M.jpg"/>
          <p:cNvPicPr>
            <a:picLocks noChangeAspect="1" noChangeArrowheads="1"/>
          </p:cNvPicPr>
          <p:nvPr/>
        </p:nvPicPr>
        <p:blipFill>
          <a:blip r:embed="rId1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19"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738788">
            <a:off x="183774" y="-284831"/>
            <a:ext cx="1527992" cy="2516450"/>
          </a:xfrm>
          <a:prstGeom prst="rect">
            <a:avLst/>
          </a:prstGeom>
          <a:noFill/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8864" y="0"/>
            <a:ext cx="1581915" cy="159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9018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67264"/>
            <a:ext cx="7772400" cy="40571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Родительское собрание:</a:t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«Развитие речи детей 3-4лет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 условиях семьи и детского сада»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4904510"/>
            <a:ext cx="6858000" cy="1177636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Подготовила: 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воспитатель Гусева Е.С.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11382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4414" y="2214554"/>
            <a:ext cx="6858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Monotype Corsiva" pitchFamily="66" charset="0"/>
              </a:rPr>
              <a:t>Семинар – практикум 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Monotype Corsiva" pitchFamily="66" charset="0"/>
              </a:rPr>
              <a:t>для родителей 2-й младшей группы</a:t>
            </a:r>
            <a:endParaRPr lang="ru-RU" sz="36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3108" y="3857628"/>
            <a:ext cx="492922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«Приёмы развития речи детей 3 – 4 лет»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99330" name="Picture 2" descr="Составляющие направления развития реч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832455"/>
            <a:ext cx="8358246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Основные задачи речевого развития детей:</a:t>
            </a:r>
            <a:endParaRPr lang="ru-RU" sz="4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9818" y="1785926"/>
            <a:ext cx="76027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Развитие у детей коммуникативных способностей.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Овладение нормами и правилами родного языка, определёнными для каждого возраста.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14678" y="4613564"/>
            <a:ext cx="5357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Хорошо развитая речь – залог успешного обучения в школе.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285728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Развитие речи детей 3 – 4 лет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6582" y="1000108"/>
            <a:ext cx="4865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1. Формирование словаря: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2109" y="1500174"/>
            <a:ext cx="74398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Взрослые должны: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р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асширять и активизировать словарь на основе обогащения представлений об окружающем мире;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о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богащать словарь названиями частей суток, домашних и диких животных, овощей и фруктов.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4003964"/>
            <a:ext cx="65722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В речи уже должны присутствовать существительные, глаголы, местоимения (мой, твой, наш), наречия (там, тут, здесь), числительные (один, два), притяжательные прилагательные (мамина, папина, Олина)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571480"/>
            <a:ext cx="6643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2. Грамматический строй.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662" y="1928802"/>
            <a:ext cx="67866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Задача: 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совершенствовать умение согласовывать прилагательное с существительным в роде, числе и падеже.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5852" y="3500438"/>
            <a:ext cx="4857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Красный: ….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Пушистые: ….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Машина (какая?) - …</a:t>
            </a:r>
            <a:endParaRPr lang="ru-RU" sz="36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5918" y="714356"/>
            <a:ext cx="6072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2. Грамматический строй.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1736" y="1785926"/>
            <a:ext cx="57864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Задача: 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научить употреблять существительные с предлогами.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5984" y="3500438"/>
            <a:ext cx="61436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Зайчик (где?) – на столе, над столом, под столом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Мячик (где?) – в коробке, на коробке, за коробкой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Платочек (где?) – на книге, под книгой, в книге…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571480"/>
            <a:ext cx="6357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2. Грамматический строй.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1604" y="1500174"/>
            <a:ext cx="64294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Задача: 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научить детей употреблять в речи существительные в форме единственного и множественного числа, обозначающие животных и их детёнышей.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8860" y="4214818"/>
            <a:ext cx="521497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Утка – утёнок – утята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Кошка - … - …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Собака - … - … 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Лошадь - … - …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428604"/>
            <a:ext cx="6643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3. Связная речь.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7309" y="1357298"/>
            <a:ext cx="786378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Развитие диалогической речи (вовлечение детей в разговор во время рассматривания предметов, иллюстраций; наблюдений за живой и неживой природой; после просмотра м/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ф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, спектаклей)</a:t>
            </a:r>
          </a:p>
          <a:p>
            <a:pPr>
              <a:buFont typeface="Wingdings" pitchFamily="2" charset="2"/>
              <a:buChar char="Ø"/>
            </a:pP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Развитие инициативной речи во взаимодействии со взрослыми и сверстниками.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651164"/>
            <a:ext cx="6643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3. Связная речь.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0232" y="1357298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1704109"/>
            <a:ext cx="73342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Необходимо 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создавать ситуацию успеха. Похвалить ребёнка за рассказ или за то, чему он вас научил. У ребёнка постепенно будет складываться понимание того, что делиться чем-то, рассказывать – это здорово.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571480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4. Звуковая культура речи.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0166" y="1285860"/>
            <a:ext cx="700092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Наибольшее беспокойство у родителей вызывает звукопроизношение детей, т.к. это наиболее заметный дефект. Не только окружающие, но и родители могут не заметить ограниченность словаря или особенности грамматического строя речи, а вот неправильное звукопроизношение – как на ладошке.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3174" y="4572008"/>
            <a:ext cx="60007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Какие же 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приёмы 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можно использовать, чтобы помочь ребёнку говорить звуки чётко и правильно?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714357"/>
            <a:ext cx="500066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Чистоговорки: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Бы – </a:t>
            </a:r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бы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 – </a:t>
            </a:r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бы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 – мы посеяли бобы.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Та – </a:t>
            </a:r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та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 – </a:t>
            </a:r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та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 – моем лапы у кота.</a:t>
            </a:r>
          </a:p>
          <a:p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Му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 – </a:t>
            </a:r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му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 – </a:t>
            </a:r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му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 – ничего я не пойму.</a:t>
            </a:r>
          </a:p>
          <a:p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71670" y="2714621"/>
            <a:ext cx="350046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Речевые игры: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«Скажи наоборот»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«Назови одним словом»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«Подбери много слов»</a:t>
            </a:r>
          </a:p>
          <a:p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100" y="5000637"/>
            <a:ext cx="41434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Артикуляционные гимнастики.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201135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Хорошая речь – важнейшее условие всестороннего полноценного развития детей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Содержимое 5" descr="i (4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2249778"/>
            <a:ext cx="5572164" cy="37820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28662" y="2857496"/>
            <a:ext cx="41005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Пальчиковые игры:</a:t>
            </a:r>
          </a:p>
          <a:p>
            <a:pPr lvl="0" algn="ctr"/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«Две сороконожки»</a:t>
            </a:r>
          </a:p>
          <a:p>
            <a:pPr lvl="0" algn="ctr"/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«</a:t>
            </a:r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Проглот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»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5857892"/>
            <a:ext cx="7858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Игры на развитие мелкой моторики: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3000372"/>
            <a:ext cx="8715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Игры – драматизации 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428604"/>
            <a:ext cx="8643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Игры на развитие речевого дыхания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857232"/>
            <a:ext cx="7429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Массаж и самомассаж: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5984" y="1714488"/>
            <a:ext cx="635798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Обычно он включает поглаживания, постукивания кончиками пальцев, массирование определённых точек. Можно проводить самомассаж лица, ушей, пальцев рук, ладоней, стоп. Именно здесь находятся зоны, точки, связанные с работой мозга, речевых и двигательных центров.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0109" y="166254"/>
            <a:ext cx="8783782" cy="6428509"/>
          </a:xfrm>
          <a:solidFill>
            <a:schemeClr val="bg2">
              <a:lumMod val="90000"/>
            </a:schemeClr>
          </a:solidFill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Выводы: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В целом, по образовательной области «Речевое развитие» выявлено, что:</a:t>
            </a:r>
          </a:p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10 чел. (33%)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рассматривают различные иллюстрированные картинки, могут пересказать увиденное своими словами, способны беседовать на тему об увиденном. Рассказывают, чем они занимались в выходные дни, с кем они их проводили. Используют все части речи, простые нераспространённые пред­ложения и предложения с одно­родными членами. На занятиях они произносят гласные звуки, и могут его определить из заданных двух. </a:t>
            </a:r>
          </a:p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8 чел. (27%)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рассматривают различные иллюстрированные картинки, способны кратко рассказать об увиденном, с частичной помощи взрослого. Дети знают свое ближайшее окружение, способны рассказать о них. Используют все части речи, простые нераспространённые пред­ложения и предложения с одно­родными членами, на занятиях они произносят гласные звуки, и могут его определить из заданных двух, с частичной помощью взрослого. </a:t>
            </a:r>
          </a:p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6 чел. (20%)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рассматривая сюжетные картинки, дети затрудняются рассказать о ком, или о чем они. Только с помощью педагога они включаются в диалог. Не активно рассказывают о своем окружении, только при помощи взрослого. Не обогащены словарным запасом. Не четко выражают свои мысли, пожелания. На занятиях не активны, но когда детей спрашивают, они, с помощью взрослого отвечаю на заданный им вопрос. Произносят все глас­ные звуки, но не определяют за­данный гласный звук из двух, т.к. речевая активность находится в стадии формирования</a:t>
            </a:r>
          </a:p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6 чел. (20%)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не способны рассказать о ситуации на картинке, т.к не умеют говорить. Не четко произносят слова. Не могут строить правильные предложения, гласных звуков не знают. Не использует все части речи, простые нераспространённые пред­ложения и предложения с одно­родными членами, т.к. не умеет говорить. Речевая активность находится в стадии формирования.</a:t>
            </a:r>
          </a:p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Средний показатель – 3,5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471055"/>
            <a:ext cx="7886700" cy="570590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C000"/>
                </a:solidFill>
              </a:rPr>
              <a:t>Рекомендации</a:t>
            </a:r>
            <a:endParaRPr lang="ru-RU" dirty="0" smtClean="0">
              <a:solidFill>
                <a:srgbClr val="FFC000"/>
              </a:solidFill>
            </a:endParaRPr>
          </a:p>
          <a:p>
            <a:pPr lvl="0"/>
            <a:r>
              <a:rPr lang="ru-RU" dirty="0" smtClean="0">
                <a:solidFill>
                  <a:srgbClr val="FFC000"/>
                </a:solidFill>
              </a:rPr>
              <a:t>Продолжать расширять и активизировать сло­варный запас детей</a:t>
            </a:r>
          </a:p>
          <a:p>
            <a:pPr lvl="0"/>
            <a:r>
              <a:rPr lang="ru-RU" dirty="0" smtClean="0">
                <a:solidFill>
                  <a:srgbClr val="FFC000"/>
                </a:solidFill>
              </a:rPr>
              <a:t> Развивать моторику </a:t>
            </a:r>
            <a:r>
              <a:rPr lang="ru-RU" dirty="0" err="1" smtClean="0">
                <a:solidFill>
                  <a:srgbClr val="FFC000"/>
                </a:solidFill>
              </a:rPr>
              <a:t>речедвигательного</a:t>
            </a:r>
            <a:r>
              <a:rPr lang="ru-RU" dirty="0" smtClean="0">
                <a:solidFill>
                  <a:srgbClr val="FFC000"/>
                </a:solidFill>
              </a:rPr>
              <a:t> аппарата, слуховое воспри­ятие, речевой слух и речевое дыхание, уточнять и закреплять артику­ляцию звуков. </a:t>
            </a:r>
          </a:p>
          <a:p>
            <a:pPr lvl="0"/>
            <a:r>
              <a:rPr lang="ru-RU" dirty="0" smtClean="0">
                <a:solidFill>
                  <a:srgbClr val="FFC000"/>
                </a:solidFill>
              </a:rPr>
              <a:t>Вырабатывать правильный темп речи, интонационную выразительность.</a:t>
            </a:r>
          </a:p>
          <a:p>
            <a:pPr lvl="0"/>
            <a:r>
              <a:rPr lang="ru-RU" dirty="0" smtClean="0">
                <a:solidFill>
                  <a:srgbClr val="FFC000"/>
                </a:solidFill>
              </a:rPr>
              <a:t>Развивать диалогическую форму речи. Для развития речи использовать </a:t>
            </a:r>
            <a:r>
              <a:rPr lang="ru-RU" dirty="0" err="1" smtClean="0">
                <a:solidFill>
                  <a:srgbClr val="FFC000"/>
                </a:solidFill>
              </a:rPr>
              <a:t>чистоговорки</a:t>
            </a:r>
            <a:r>
              <a:rPr lang="ru-RU" dirty="0" smtClean="0">
                <a:solidFill>
                  <a:srgbClr val="FFC000"/>
                </a:solidFill>
              </a:rPr>
              <a:t>, речевые упражнения, пальчиковую гимнастику, артикуляционную гимнастику. Учить детей читать наизусть </a:t>
            </a:r>
            <a:r>
              <a:rPr lang="ru-RU" dirty="0" err="1" smtClean="0">
                <a:solidFill>
                  <a:srgbClr val="FFC000"/>
                </a:solidFill>
              </a:rPr>
              <a:t>потешки</a:t>
            </a:r>
            <a:r>
              <a:rPr lang="ru-RU" dirty="0" smtClean="0">
                <a:solidFill>
                  <a:srgbClr val="FFC000"/>
                </a:solidFill>
              </a:rPr>
              <a:t> и стихотворения; способствовать формированию интереса к книгам.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565563"/>
            <a:ext cx="8229600" cy="2327563"/>
          </a:xfrm>
        </p:spPr>
        <p:txBody>
          <a:bodyPr>
            <a:noAutofit/>
          </a:bodyPr>
          <a:lstStyle/>
          <a:p>
            <a:pPr algn="ctr"/>
            <a:r>
              <a:rPr lang="ru-RU" sz="6600" b="1" i="1" dirty="0" smtClean="0">
                <a:solidFill>
                  <a:schemeClr val="bg1">
                    <a:lumMod val="95000"/>
                  </a:schemeClr>
                </a:solidFill>
              </a:rPr>
              <a:t>Развиваем речь, играя!</a:t>
            </a:r>
            <a:endParaRPr lang="ru-RU" sz="66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1428736"/>
            <a:ext cx="6643734" cy="1470025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</a:rPr>
              <a:t>Развитие мелкой моторики рук</a:t>
            </a:r>
            <a:endParaRPr lang="ru-RU" sz="6000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794" y="3000372"/>
            <a:ext cx="6072230" cy="2357454"/>
          </a:xfrm>
        </p:spPr>
        <p:txBody>
          <a:bodyPr>
            <a:normAutofit/>
          </a:bodyPr>
          <a:lstStyle/>
          <a:p>
            <a:endParaRPr lang="ru-RU" sz="44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Чтобы четко говорить будем с пальцами дружить</a:t>
            </a:r>
            <a:endParaRPr lang="ru-RU" sz="4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4"/>
          <p:cNvSpPr>
            <a:spLocks noGrp="1"/>
          </p:cNvSpPr>
          <p:nvPr>
            <p:ph idx="1"/>
          </p:nvPr>
        </p:nvSpPr>
        <p:spPr>
          <a:xfrm>
            <a:off x="1260764" y="858982"/>
            <a:ext cx="7218218" cy="509571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300" b="1" i="1" dirty="0" smtClean="0">
                <a:solidFill>
                  <a:schemeClr val="accent2"/>
                </a:solidFill>
              </a:rPr>
              <a:t>Мелкая моторика связана: </a:t>
            </a:r>
          </a:p>
          <a:p>
            <a:pPr algn="ctr">
              <a:buNone/>
            </a:pPr>
            <a:r>
              <a:rPr lang="ru-RU" sz="2800" i="1" dirty="0" smtClean="0"/>
              <a:t> с нервной системой</a:t>
            </a:r>
          </a:p>
          <a:p>
            <a:pPr algn="ctr">
              <a:buNone/>
            </a:pPr>
            <a:r>
              <a:rPr lang="ru-RU" sz="2800" i="1" dirty="0" smtClean="0"/>
              <a:t> с зрением  </a:t>
            </a:r>
          </a:p>
          <a:p>
            <a:pPr algn="ctr">
              <a:buNone/>
            </a:pPr>
            <a:r>
              <a:rPr lang="ru-RU" sz="2800" i="1" dirty="0" smtClean="0"/>
              <a:t> с вниманием</a:t>
            </a:r>
          </a:p>
          <a:p>
            <a:pPr algn="ctr">
              <a:buNone/>
            </a:pPr>
            <a:r>
              <a:rPr lang="ru-RU" sz="2800" i="1" dirty="0" smtClean="0"/>
              <a:t> с памятью</a:t>
            </a:r>
          </a:p>
          <a:p>
            <a:pPr algn="ctr">
              <a:buNone/>
            </a:pPr>
            <a:r>
              <a:rPr lang="ru-RU" sz="2800" i="1" dirty="0" smtClean="0"/>
              <a:t> и восприятием ребёнка </a:t>
            </a:r>
          </a:p>
          <a:p>
            <a:pPr algn="ctr">
              <a:buNone/>
            </a:pPr>
            <a:r>
              <a:rPr lang="ru-RU" sz="2800" b="1" i="1" dirty="0">
                <a:solidFill>
                  <a:srgbClr val="C00000"/>
                </a:solidFill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</a:rPr>
              <a:t>   </a:t>
            </a:r>
          </a:p>
          <a:p>
            <a:pPr algn="ctr">
              <a:buNone/>
            </a:pPr>
            <a:r>
              <a:rPr lang="ru-RU" sz="3000" b="1" i="1" dirty="0" smtClean="0">
                <a:solidFill>
                  <a:srgbClr val="C00000"/>
                </a:solidFill>
              </a:rPr>
              <a:t>Развитие мелкой моторики и развитие речи </a:t>
            </a:r>
          </a:p>
          <a:p>
            <a:pPr>
              <a:buNone/>
            </a:pPr>
            <a:r>
              <a:rPr lang="ru-RU" sz="3000" b="1" i="1" dirty="0">
                <a:solidFill>
                  <a:srgbClr val="C00000"/>
                </a:solidFill>
              </a:rPr>
              <a:t> </a:t>
            </a:r>
            <a:r>
              <a:rPr lang="ru-RU" sz="3000" b="1" i="1" dirty="0" smtClean="0">
                <a:solidFill>
                  <a:srgbClr val="C00000"/>
                </a:solidFill>
              </a:rPr>
              <a:t>                        очень тесно связаны.  </a:t>
            </a:r>
          </a:p>
          <a:p>
            <a:pPr>
              <a:buNone/>
            </a:pPr>
            <a:endParaRPr lang="ru-RU" sz="2800" i="1" dirty="0" smtClean="0"/>
          </a:p>
          <a:p>
            <a:pPr>
              <a:buNone/>
            </a:pPr>
            <a:r>
              <a:rPr lang="ru-RU" sz="2800" i="1" dirty="0" smtClean="0"/>
              <a:t>При стимуляции моторных навыков пальцев рук</a:t>
            </a:r>
          </a:p>
          <a:p>
            <a:pPr>
              <a:buNone/>
            </a:pPr>
            <a:r>
              <a:rPr lang="ru-RU" sz="2800" i="1" dirty="0"/>
              <a:t>р</a:t>
            </a:r>
            <a:r>
              <a:rPr lang="ru-RU" sz="2800" i="1" dirty="0" smtClean="0"/>
              <a:t>ечевой центр начинает активизироваться.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6600"/>
                </a:solidFill>
              </a:rPr>
              <a:t>Зачем нужна речь?</a:t>
            </a: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628650" y="1496291"/>
            <a:ext cx="7337714" cy="468067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Чем богаче и правильнее у ребенка речь, тем легче ему высказать свои мысли, тем шири его возможности в познании окружающей действительности, содержательнее и полноценнее отношение со сверстниками и взрослыми, тем активнее осуществляется его психическое развитие.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Содержимое 6" descr="i (3)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43438" y="4000504"/>
            <a:ext cx="3994198" cy="23965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018765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Игры и упражнения для развития мелкой моторики 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1302327" y="1330036"/>
            <a:ext cx="7427307" cy="4696101"/>
          </a:xfrm>
        </p:spPr>
        <p:txBody>
          <a:bodyPr>
            <a:normAutofit fontScale="25000" lnSpcReduction="20000"/>
          </a:bodyPr>
          <a:lstStyle/>
          <a:p>
            <a:r>
              <a:rPr lang="ru-RU" sz="11200" b="1" dirty="0" smtClean="0">
                <a:solidFill>
                  <a:schemeClr val="bg1">
                    <a:lumMod val="95000"/>
                  </a:schemeClr>
                </a:solidFill>
              </a:rPr>
              <a:t>Разрывание бумаги</a:t>
            </a:r>
          </a:p>
          <a:p>
            <a:r>
              <a:rPr lang="ru-RU" sz="11200" b="1" dirty="0" smtClean="0">
                <a:solidFill>
                  <a:schemeClr val="bg1">
                    <a:lumMod val="95000"/>
                  </a:schemeClr>
                </a:solidFill>
              </a:rPr>
              <a:t>Лепка (пластилин, глина, тесто)</a:t>
            </a:r>
          </a:p>
          <a:p>
            <a:r>
              <a:rPr lang="ru-RU" sz="11200" b="1" dirty="0" smtClean="0">
                <a:solidFill>
                  <a:schemeClr val="bg1">
                    <a:lumMod val="95000"/>
                  </a:schemeClr>
                </a:solidFill>
              </a:rPr>
              <a:t>Рисование и раскрашивание</a:t>
            </a:r>
          </a:p>
          <a:p>
            <a:r>
              <a:rPr lang="ru-RU" sz="11200" b="1" dirty="0" smtClean="0">
                <a:solidFill>
                  <a:schemeClr val="bg1">
                    <a:lumMod val="95000"/>
                  </a:schemeClr>
                </a:solidFill>
              </a:rPr>
              <a:t>Собирание мозаик и </a:t>
            </a:r>
            <a:r>
              <a:rPr lang="ru-RU" sz="11200" b="1" dirty="0" err="1" smtClean="0">
                <a:solidFill>
                  <a:schemeClr val="bg1">
                    <a:lumMod val="95000"/>
                  </a:schemeClr>
                </a:solidFill>
              </a:rPr>
              <a:t>паззлов</a:t>
            </a:r>
            <a:endParaRPr lang="ru-RU" sz="112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11200" b="1" dirty="0" smtClean="0">
                <a:solidFill>
                  <a:schemeClr val="bg1">
                    <a:lumMod val="95000"/>
                  </a:schemeClr>
                </a:solidFill>
              </a:rPr>
              <a:t>Вырезание</a:t>
            </a:r>
          </a:p>
          <a:p>
            <a:r>
              <a:rPr lang="ru-RU" sz="11200" b="1" dirty="0" smtClean="0">
                <a:solidFill>
                  <a:schemeClr val="bg1">
                    <a:lumMod val="95000"/>
                  </a:schemeClr>
                </a:solidFill>
              </a:rPr>
              <a:t>Игры с крупой, бусинками, пуговицами</a:t>
            </a:r>
          </a:p>
          <a:p>
            <a:r>
              <a:rPr lang="ru-RU" sz="11200" b="1" dirty="0" smtClean="0">
                <a:solidFill>
                  <a:schemeClr val="bg1">
                    <a:lumMod val="95000"/>
                  </a:schemeClr>
                </a:solidFill>
              </a:rPr>
              <a:t>Игры с счётными палочками</a:t>
            </a:r>
          </a:p>
          <a:p>
            <a:r>
              <a:rPr lang="ru-RU" sz="11200" b="1" dirty="0" smtClean="0">
                <a:solidFill>
                  <a:schemeClr val="bg1">
                    <a:lumMod val="95000"/>
                  </a:schemeClr>
                </a:solidFill>
              </a:rPr>
              <a:t>Застёгивание, расстёгивание, шнуровка</a:t>
            </a:r>
          </a:p>
          <a:p>
            <a:r>
              <a:rPr lang="ru-RU" sz="11200" b="1" dirty="0" smtClean="0">
                <a:solidFill>
                  <a:schemeClr val="bg1">
                    <a:lumMod val="95000"/>
                  </a:schemeClr>
                </a:solidFill>
              </a:rPr>
              <a:t>Аппликации</a:t>
            </a:r>
          </a:p>
          <a:p>
            <a:r>
              <a:rPr lang="ru-RU" sz="11200" b="1" dirty="0" smtClean="0">
                <a:solidFill>
                  <a:schemeClr val="bg1">
                    <a:lumMod val="95000"/>
                  </a:schemeClr>
                </a:solidFill>
              </a:rPr>
              <a:t>Работа с бумагой, оригами, плетение</a:t>
            </a:r>
          </a:p>
          <a:p>
            <a:r>
              <a:rPr lang="ru-RU" sz="11200" b="1" dirty="0" smtClean="0">
                <a:solidFill>
                  <a:schemeClr val="bg1">
                    <a:lumMod val="95000"/>
                  </a:schemeClr>
                </a:solidFill>
              </a:rPr>
              <a:t>Рисование на муке, манке</a:t>
            </a:r>
          </a:p>
          <a:p>
            <a:r>
              <a:rPr lang="ru-RU" sz="11200" b="1" dirty="0" smtClean="0">
                <a:solidFill>
                  <a:schemeClr val="bg1">
                    <a:lumMod val="95000"/>
                  </a:schemeClr>
                </a:solidFill>
              </a:rPr>
              <a:t>Песочная терапия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785786" y="2357430"/>
            <a:ext cx="7772400" cy="1255735"/>
          </a:xfrm>
        </p:spPr>
        <p:txBody>
          <a:bodyPr>
            <a:normAutofit/>
          </a:bodyPr>
          <a:lstStyle/>
          <a:p>
            <a:r>
              <a:rPr lang="ru-RU" sz="6600" b="1" i="1" dirty="0" smtClean="0">
                <a:solidFill>
                  <a:srgbClr val="FF0000"/>
                </a:solidFill>
              </a:rPr>
              <a:t>ЧТЕНИЕ КНИГ</a:t>
            </a:r>
            <a:endParaRPr lang="ru-RU" sz="6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628650" y="955964"/>
            <a:ext cx="7886700" cy="52209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Художественная литература является могучим,  действенным</a:t>
            </a:r>
          </a:p>
          <a:p>
            <a:pPr>
              <a:buNone/>
            </a:pPr>
            <a:r>
              <a:rPr lang="ru-RU" sz="2400" dirty="0" smtClean="0"/>
              <a:t>  средством умственного,  нравственного и эстетического</a:t>
            </a:r>
          </a:p>
          <a:p>
            <a:pPr>
              <a:buNone/>
            </a:pPr>
            <a:r>
              <a:rPr lang="ru-RU" sz="2400" dirty="0" smtClean="0"/>
              <a:t>  воспитания детей, </a:t>
            </a:r>
            <a:r>
              <a:rPr lang="ru-RU" sz="2400" dirty="0" smtClean="0">
                <a:solidFill>
                  <a:srgbClr val="FF0000"/>
                </a:solidFill>
              </a:rPr>
              <a:t>она оказывает огромное влияние на</a:t>
            </a:r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 развитие и обогащение детской речи.</a:t>
            </a:r>
          </a:p>
          <a:p>
            <a:pPr>
              <a:buNone/>
            </a:pPr>
            <a:endParaRPr lang="ru-RU" sz="24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2800" dirty="0" smtClean="0"/>
              <a:t>Дети дошкольного возраста – слушатели, а не читатели.</a:t>
            </a:r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r>
              <a:rPr lang="ru-RU" sz="2800" dirty="0" smtClean="0"/>
              <a:t>Задача взрослого – прочитанное донести до детей</a:t>
            </a: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1928794" y="1142984"/>
            <a:ext cx="6929486" cy="4983179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4600" dirty="0" smtClean="0"/>
              <a:t>  Регулярное чтение:</a:t>
            </a:r>
          </a:p>
          <a:p>
            <a:pPr marL="457200" indent="-457200">
              <a:buNone/>
            </a:pPr>
            <a:r>
              <a:rPr lang="ru-RU" sz="2800" dirty="0" smtClean="0"/>
              <a:t> </a:t>
            </a:r>
          </a:p>
          <a:p>
            <a:pPr marL="457200" indent="-457200">
              <a:buNone/>
            </a:pPr>
            <a:r>
              <a:rPr lang="ru-RU" sz="3100" dirty="0" smtClean="0"/>
              <a:t>1. Большой словарный запас</a:t>
            </a:r>
          </a:p>
          <a:p>
            <a:pPr marL="457200" indent="-457200">
              <a:buNone/>
            </a:pPr>
            <a:r>
              <a:rPr lang="ru-RU" sz="3100" dirty="0" smtClean="0"/>
              <a:t>2. Выразительная красивая речь</a:t>
            </a:r>
          </a:p>
          <a:p>
            <a:pPr marL="457200" indent="-457200">
              <a:buNone/>
            </a:pPr>
            <a:r>
              <a:rPr lang="ru-RU" sz="3100" dirty="0" smtClean="0"/>
              <a:t>3. Развитие интеллекта</a:t>
            </a:r>
          </a:p>
          <a:p>
            <a:pPr marL="457200" indent="-457200">
              <a:buNone/>
            </a:pPr>
            <a:r>
              <a:rPr lang="ru-RU" sz="3100" dirty="0" smtClean="0"/>
              <a:t>4. Формирование усидчивости</a:t>
            </a:r>
          </a:p>
          <a:p>
            <a:pPr marL="457200" indent="-457200">
              <a:buNone/>
            </a:pPr>
            <a:endParaRPr lang="ru-RU" sz="2800" dirty="0" smtClean="0"/>
          </a:p>
          <a:p>
            <a:pPr marL="457200" indent="-457200" algn="ctr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Книга должна соответствовать возрасту ребёнка</a:t>
            </a:r>
          </a:p>
          <a:p>
            <a:pPr algn="ctr">
              <a:buNone/>
            </a:pPr>
            <a:r>
              <a:rPr lang="ru-RU" sz="4000" dirty="0" smtClean="0"/>
              <a:t>   </a:t>
            </a:r>
          </a:p>
          <a:p>
            <a:pPr algn="ctr">
              <a:buNone/>
            </a:pPr>
            <a:r>
              <a:rPr lang="ru-RU" sz="5200" b="1" i="1" dirty="0" smtClean="0">
                <a:solidFill>
                  <a:srgbClr val="FF0000"/>
                </a:solidFill>
              </a:rPr>
              <a:t> Книга – друг ребёнка!</a:t>
            </a:r>
            <a:endParaRPr lang="ru-RU" sz="5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8E1A7D"/>
                </a:solidFill>
              </a:rPr>
              <a:t>Приёмы для привлечения внимания детей,</a:t>
            </a:r>
            <a:br>
              <a:rPr lang="ru-RU" sz="3200" b="1" i="1" dirty="0" smtClean="0">
                <a:solidFill>
                  <a:srgbClr val="8E1A7D"/>
                </a:solidFill>
              </a:rPr>
            </a:br>
            <a:r>
              <a:rPr lang="ru-RU" sz="3200" b="1" i="1" dirty="0" smtClean="0">
                <a:solidFill>
                  <a:srgbClr val="8E1A7D"/>
                </a:solidFill>
              </a:rPr>
              <a:t>поддержания интереса к рассказыванию, чтению.</a:t>
            </a:r>
            <a:endParaRPr lang="ru-RU" sz="3200" b="1" i="1" dirty="0">
              <a:solidFill>
                <a:srgbClr val="8E1A7D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857356" y="1857364"/>
            <a:ext cx="7000924" cy="4500594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«Неожиданное начало»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«Ждали одно – получили другое»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«Не только делай, но и слушай»</a:t>
            </a:r>
          </a:p>
          <a:p>
            <a:pPr marL="514350" indent="-51435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dirty="0" err="1" smtClean="0">
                <a:solidFill>
                  <a:srgbClr val="FF0000"/>
                </a:solidFill>
              </a:rPr>
              <a:t>Книжкины</a:t>
            </a:r>
            <a:r>
              <a:rPr lang="ru-RU" dirty="0" smtClean="0">
                <a:solidFill>
                  <a:srgbClr val="FF0000"/>
                </a:solidFill>
              </a:rPr>
              <a:t> праздники»</a:t>
            </a:r>
          </a:p>
          <a:p>
            <a:pPr marL="514350" indent="-514350" algn="ctr">
              <a:buNone/>
            </a:pPr>
            <a:r>
              <a:rPr lang="ru-RU" sz="2800" dirty="0" smtClean="0"/>
              <a:t>Подарки любимым книжкам -  детские рисунки, подделки, выполненные по мотивам прочитанных произведений.</a:t>
            </a:r>
          </a:p>
          <a:p>
            <a:pPr marL="514350" indent="-514350" algn="ctr">
              <a:buNone/>
            </a:pPr>
            <a:endParaRPr lang="ru-RU" sz="36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</a:rPr>
              <a:t>ЗАУЧИВАНИЕ НАИЗУСТЬ СТИХОТВОРЕНИЙ.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214422"/>
            <a:ext cx="7572428" cy="4311649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 Для успешного заучивания детьми стихотворений следует использовать сочетание разных видов памяти: слуховой, зрительной, осязательной, двигательной, эмоциональной. Не используйте при заучивании наизусть только лишь многократное повторение текста, а превратите этот процесс в веселое обыгрывание содержания стихотворения.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48038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Учить наизусть, играя с ребёнком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8037" y="1214422"/>
            <a:ext cx="8404516" cy="4978560"/>
          </a:xfrm>
        </p:spPr>
        <p:txBody>
          <a:bodyPr>
            <a:noAutofit/>
          </a:bodyPr>
          <a:lstStyle/>
          <a:p>
            <a:r>
              <a:rPr lang="ru-RU" sz="2400" dirty="0" smtClean="0"/>
              <a:t>Игра «Громко - тихо». Ребенок одну строчку текста произносит громко, а другую - тихо;</a:t>
            </a:r>
          </a:p>
          <a:p>
            <a:r>
              <a:rPr lang="ru-RU" sz="2400" dirty="0" smtClean="0"/>
              <a:t>Игра «Быстро - медленно», когда одна строчка стихотворения произносится быстро, а другая - медленно;</a:t>
            </a:r>
          </a:p>
          <a:p>
            <a:r>
              <a:rPr lang="ru-RU" sz="2400" dirty="0" smtClean="0"/>
              <a:t>Игра «Говорим по очереди», когда одну строчку стихотворения произносит ребенок, а другую - взрослый, потом они меняются порядком строк.</a:t>
            </a:r>
          </a:p>
          <a:p>
            <a:pPr>
              <a:buNone/>
            </a:pPr>
            <a:r>
              <a:rPr lang="ru-RU" sz="2400" dirty="0" smtClean="0"/>
              <a:t>     Беседы с ребенком по содержанию стихотворения, разыгрывание его разными способами (драматизация, пальчиковые игры, диалог), выразительное чтение развивают образную память и помогают быстро запомнить текст.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109" y="1000108"/>
            <a:ext cx="8201891" cy="50006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Главное для ребёнка – игра!</a:t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1670" y="1785926"/>
            <a:ext cx="6615130" cy="476886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Именно игра является основным видом деятельности для детей дошкольного возраста. Играя, ребенок осваивает такой важный вид деятельности, как речевая.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</a:rPr>
              <a:t>Игры, для развития речи детей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На протяжении 3-го года жизни в развитии ребёнка происходят значительные изменения.</a:t>
            </a:r>
            <a:endParaRPr lang="ru-RU" sz="2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Очень увеличивается роль речи в поведении ребёнка</a:t>
            </a:r>
          </a:p>
          <a:p>
            <a:pPr marL="274320" lvl="8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 Все реакции этого возраста на окружающее связаны с речью.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i (2)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751629" y="2000240"/>
            <a:ext cx="4153882" cy="35004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21674"/>
            <a:ext cx="7886700" cy="1469016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bg2">
                    <a:lumMod val="75000"/>
                  </a:schemeClr>
                </a:solidFill>
              </a:rPr>
              <a:t>Игры на обогащение словаря ребёнка:</a:t>
            </a:r>
            <a:br>
              <a:rPr lang="ru-RU" sz="3200" b="1" i="1" dirty="0" smtClean="0">
                <a:solidFill>
                  <a:schemeClr val="bg2">
                    <a:lumMod val="75000"/>
                  </a:schemeClr>
                </a:solidFill>
              </a:rPr>
            </a:br>
            <a:endParaRPr lang="ru-RU" sz="3200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75856" y="1094509"/>
            <a:ext cx="7841672" cy="562063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800" dirty="0" smtClean="0"/>
              <a:t>1. «Какие слова можно вытащить из супа, компота»</a:t>
            </a:r>
          </a:p>
          <a:p>
            <a:pPr>
              <a:buNone/>
            </a:pPr>
            <a:r>
              <a:rPr lang="ru-RU" sz="2800" dirty="0" smtClean="0"/>
              <a:t>2. «Назови вкусные слова? Кислые слова? Горькие слова»</a:t>
            </a:r>
          </a:p>
          <a:p>
            <a:pPr>
              <a:buNone/>
            </a:pPr>
            <a:r>
              <a:rPr lang="ru-RU" sz="2800" dirty="0" smtClean="0"/>
              <a:t>3. «Какая у нас посуда?» (из стекла – стеклянная, из дерева – деревянная, </a:t>
            </a:r>
            <a:r>
              <a:rPr lang="ru-RU" sz="2800" dirty="0" err="1" smtClean="0"/>
              <a:t>итд</a:t>
            </a:r>
            <a:r>
              <a:rPr lang="ru-RU" sz="2800" dirty="0" smtClean="0"/>
              <a:t>)</a:t>
            </a:r>
          </a:p>
          <a:p>
            <a:pPr>
              <a:buNone/>
            </a:pPr>
            <a:r>
              <a:rPr lang="ru-RU" sz="2800" dirty="0" smtClean="0"/>
              <a:t>4. «Разные вопросы»  («Цепочка слов»)</a:t>
            </a:r>
          </a:p>
          <a:p>
            <a:pPr algn="ctr">
              <a:buNone/>
            </a:pPr>
            <a:r>
              <a:rPr lang="ru-RU" sz="2800" dirty="0" smtClean="0"/>
              <a:t>     Где растут листья? (на ветке)</a:t>
            </a:r>
          </a:p>
          <a:p>
            <a:pPr algn="ctr">
              <a:buNone/>
            </a:pPr>
            <a:r>
              <a:rPr lang="ru-RU" sz="2800" dirty="0" smtClean="0"/>
              <a:t>     Где растут ветки? (на дереве)</a:t>
            </a:r>
          </a:p>
          <a:p>
            <a:pPr algn="ctr">
              <a:buNone/>
            </a:pPr>
            <a:r>
              <a:rPr lang="ru-RU" sz="2800" dirty="0" smtClean="0"/>
              <a:t>     Где растут деревья? (в лесу)</a:t>
            </a:r>
          </a:p>
          <a:p>
            <a:pPr>
              <a:buNone/>
            </a:pPr>
            <a:r>
              <a:rPr lang="ru-RU" sz="2800" dirty="0" smtClean="0"/>
              <a:t>5. «Скажи наоборот» (антонимы)</a:t>
            </a:r>
          </a:p>
          <a:p>
            <a:pPr algn="ctr">
              <a:buNone/>
            </a:pPr>
            <a:r>
              <a:rPr lang="ru-RU" sz="2800" dirty="0" smtClean="0"/>
              <a:t>Быстро – медленно</a:t>
            </a:r>
          </a:p>
          <a:p>
            <a:pPr algn="ctr">
              <a:buNone/>
            </a:pPr>
            <a:r>
              <a:rPr lang="ru-RU" sz="2800" dirty="0" smtClean="0"/>
              <a:t>Грустить – радоваться</a:t>
            </a:r>
          </a:p>
          <a:p>
            <a:pPr algn="ctr">
              <a:buNone/>
            </a:pPr>
            <a:r>
              <a:rPr lang="ru-RU" sz="2800" dirty="0" smtClean="0"/>
              <a:t>Большой – маленький</a:t>
            </a:r>
          </a:p>
          <a:p>
            <a:pPr>
              <a:buNone/>
            </a:pPr>
            <a:r>
              <a:rPr lang="ru-RU" sz="2800" dirty="0" smtClean="0"/>
              <a:t>6. «Что можно делать с… С чем можно делать?»</a:t>
            </a:r>
          </a:p>
          <a:p>
            <a:pPr algn="ctr">
              <a:buNone/>
            </a:pPr>
            <a:r>
              <a:rPr lang="ru-RU" sz="2800" dirty="0" smtClean="0"/>
              <a:t>Мячик можно отбивать ногой, ронять а ещё…</a:t>
            </a:r>
          </a:p>
          <a:p>
            <a:pPr algn="ctr">
              <a:buNone/>
            </a:pPr>
            <a:r>
              <a:rPr lang="ru-RU" sz="2800" dirty="0" smtClean="0"/>
              <a:t>Водой можно умываться, плескаться…</a:t>
            </a:r>
          </a:p>
          <a:p>
            <a:pPr algn="ctr">
              <a:buNone/>
            </a:pPr>
            <a:r>
              <a:rPr lang="ru-RU" sz="2800" dirty="0" smtClean="0"/>
              <a:t> 7. «Опиши то, что видишь» («Расскажи как можно больше»)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6364" y="474345"/>
            <a:ext cx="843741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речи в семье: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Много беседовать с ребенком.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Активизировать слова, обозначающие наименование, действие, признаки предметов.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Поощрять использование слов, обозначающих материал, из которого сделаны предметы; объекты и явления природы.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Следить за правильным употреблением окончаний существительных, прилагательных, глаголов во фразах.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Поощрять употребление сложных предложений. 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Учить слушать и воспроизводить звуковой образ слова, правильно передавать его звучание. 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Вызывать у ребенка желание пересказывать (при помощи взрослого) знакомые сказки и рассказы разными средствами: с опорой на картинки, средствами драматизации.</a:t>
            </a:r>
            <a:endParaRPr lang="ru-RU" sz="2400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79"/>
            <a:ext cx="8229600" cy="1548265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bg1">
                    <a:lumMod val="95000"/>
                  </a:schemeClr>
                </a:solidFill>
              </a:rPr>
              <a:t>Уважаемые родители! Помните о том, сколь велика Ваша роль в обеспечении полноценного речевого развития Вашего ребёнка.</a:t>
            </a:r>
            <a:endParaRPr lang="ru-RU" sz="36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22218" y="2428868"/>
            <a:ext cx="7678854" cy="373640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Играйте и фантазируйте вместе с детьми!</a:t>
            </a:r>
          </a:p>
          <a:p>
            <a:pPr algn="ctr">
              <a:buNone/>
            </a:pP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Совместные занятия принесут Вам не только пользу, но и удовольствие!</a:t>
            </a:r>
          </a:p>
          <a:p>
            <a:pPr algn="ctr">
              <a:buNone/>
            </a:pPr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Ваши дети будут говорить красиво, правильно и вырастут успешными!</a:t>
            </a:r>
          </a:p>
          <a:p>
            <a:pPr algn="ctr">
              <a:buNone/>
            </a:pPr>
            <a:endParaRPr lang="ru-RU" b="1" i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9019" y="457201"/>
            <a:ext cx="5954882" cy="259079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Up">
              <a:avLst>
                <a:gd name="adj" fmla="val 79196"/>
              </a:avLst>
            </a:prstTxWarp>
            <a:spAutoFit/>
          </a:bodyPr>
          <a:lstStyle/>
          <a:p>
            <a:pPr algn="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Спасибо за внимание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    </a:t>
            </a:r>
            <a:endParaRPr lang="ru-RU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054" name="Picture 6" descr="https://thumbs.dreamstime.com/z/treasure-chest-illustration-gold-46900435.jpg"/>
          <p:cNvPicPr>
            <a:picLocks noChangeAspect="1" noChangeArrowheads="1"/>
          </p:cNvPicPr>
          <p:nvPr/>
        </p:nvPicPr>
        <p:blipFill>
          <a:blip r:embed="rId2" cstate="print"/>
          <a:srcRect l="14059" t="20244" r="16326" b="29494"/>
          <a:stretch>
            <a:fillRect/>
          </a:stretch>
        </p:blipFill>
        <p:spPr bwMode="auto">
          <a:xfrm>
            <a:off x="2466108" y="3048000"/>
            <a:ext cx="4253346" cy="32835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263236" y="1551709"/>
            <a:ext cx="7426037" cy="4625254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Ребёнок хорошо понимает смысл речи взрослых, относящейся к тому, что его непосредственно окружает. </a:t>
            </a:r>
          </a:p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Быстро растёт словарь, он достигает 1200 слов</a:t>
            </a:r>
          </a:p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Ребёнок употребляет почти все части речи: существительные (кто? что?), глаголы (что делает?), прилагательные (какой?).</a:t>
            </a:r>
          </a:p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Употребляет предлоги -- за, под, перед, в, на, у, с, к, и др. ( с папой; на стул) 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Рисунок 3" descr="i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98256" y="410419"/>
            <a:ext cx="1914525" cy="142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28650" y="2064327"/>
            <a:ext cx="7886700" cy="4112636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Ребёнок 3 лет начинает говорить распространёнными предложениями. Например: «Договорились, сначала я морковку съем, а потом пойдём с тобой гулять»</a:t>
            </a:r>
          </a:p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Ребёнок начинает мыслить: сравнивать (снег белый, как сахар); обобщать (яблоко красное и флажок красный); 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Рисунок 3" descr="i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385" y="410419"/>
            <a:ext cx="1914525" cy="142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279717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Дети этого возраста становятся почемучками, то есть задают много вопросов (как, где, когда, а куда ). 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Содержимое 3" descr="i (4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670020" y="2911699"/>
            <a:ext cx="3857652" cy="32605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628650" y="554182"/>
            <a:ext cx="3886200" cy="5622781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Умеют пересказывать (по вопросам) сказку или рассказик. </a:t>
            </a:r>
          </a:p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Ребёнок использует суффиксальное словообразование: кошка - кошечка; заяц - зайчик,  и т.д.</a:t>
            </a:r>
          </a:p>
          <a:p>
            <a:endParaRPr lang="ru-RU" dirty="0"/>
          </a:p>
        </p:txBody>
      </p:sp>
      <p:pic>
        <p:nvPicPr>
          <p:cNvPr id="10" name="Содержимое 9" descr="i (5)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59721" y="2576938"/>
            <a:ext cx="4095779" cy="30718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7636" y="249382"/>
            <a:ext cx="7337714" cy="1246909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  <a:t>У детей 4-го года жизни широко используется разговорная форма речи. </a:t>
            </a:r>
            <a:endParaRPr lang="ru-RU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28649" y="1662545"/>
            <a:ext cx="8349095" cy="4514418"/>
          </a:xfrm>
        </p:spPr>
        <p:txBody>
          <a:bodyPr>
            <a:normAutofit fontScale="25000" lnSpcReduction="20000"/>
          </a:bodyPr>
          <a:lstStyle/>
          <a:p>
            <a:r>
              <a:rPr lang="ru-RU" sz="11200" dirty="0" smtClean="0">
                <a:solidFill>
                  <a:schemeClr val="bg2">
                    <a:lumMod val="75000"/>
                  </a:schemeClr>
                </a:solidFill>
              </a:rPr>
              <a:t>Увеличивается словарь, изложение связное</a:t>
            </a:r>
          </a:p>
          <a:p>
            <a:r>
              <a:rPr lang="ru-RU" sz="11200" dirty="0" smtClean="0">
                <a:solidFill>
                  <a:schemeClr val="bg2">
                    <a:lumMod val="75000"/>
                  </a:schemeClr>
                </a:solidFill>
              </a:rPr>
              <a:t>Предметы объединяются по назначению: одежда, посуда, продукты, овощи, фрукты, т.д. </a:t>
            </a:r>
          </a:p>
          <a:p>
            <a:r>
              <a:rPr lang="ru-RU" sz="11200" dirty="0" smtClean="0">
                <a:solidFill>
                  <a:schemeClr val="bg2">
                    <a:lumMod val="75000"/>
                  </a:schemeClr>
                </a:solidFill>
              </a:rPr>
              <a:t>Согласовываются правильно существительные и прилагательные (синее платье; синий шарик) или существительные и числительные (пять шариков, один шарик</a:t>
            </a:r>
          </a:p>
          <a:p>
            <a:r>
              <a:rPr lang="ru-RU" sz="11200" dirty="0" smtClean="0">
                <a:solidFill>
                  <a:schemeClr val="bg2">
                    <a:lumMod val="75000"/>
                  </a:schemeClr>
                </a:solidFill>
              </a:rPr>
              <a:t>правильно употребляются падежные окончания</a:t>
            </a:r>
          </a:p>
          <a:p>
            <a:pPr fontAlgn="base"/>
            <a:r>
              <a:rPr lang="ru-RU" sz="11200" dirty="0" smtClean="0">
                <a:solidFill>
                  <a:schemeClr val="bg2">
                    <a:lumMod val="75000"/>
                  </a:schemeClr>
                </a:solidFill>
              </a:rPr>
              <a:t>Дети хорошо рассказывают или пересказывают.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ambria/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229</TotalTime>
  <Words>1940</Words>
  <Application>Microsoft Office PowerPoint</Application>
  <PresentationFormat>Экран (4:3)</PresentationFormat>
  <Paragraphs>197</Paragraphs>
  <Slides>43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Родительское собрание: «Развитие речи детей 3-4лет  в условиях семьи и детского сада» </vt:lpstr>
      <vt:lpstr>Хорошая речь – важнейшее условие всестороннего полноценного развития детей</vt:lpstr>
      <vt:lpstr>Зачем нужна речь?</vt:lpstr>
      <vt:lpstr>На протяжении 3-го года жизни в развитии ребёнка происходят значительные изменения.</vt:lpstr>
      <vt:lpstr>Слайд 5</vt:lpstr>
      <vt:lpstr>Слайд 6</vt:lpstr>
      <vt:lpstr>Дети этого возраста становятся почемучками, то есть задают много вопросов (как, где, когда, а куда ). </vt:lpstr>
      <vt:lpstr>Слайд 8</vt:lpstr>
      <vt:lpstr>У детей 4-го года жизни широко используется разговорная форма речи.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Развиваем речь, играя!</vt:lpstr>
      <vt:lpstr>Развитие мелкой моторики рук</vt:lpstr>
      <vt:lpstr>Слайд 29</vt:lpstr>
      <vt:lpstr>Игры и упражнения для развития мелкой моторики </vt:lpstr>
      <vt:lpstr>ЧТЕНИЕ КНИГ</vt:lpstr>
      <vt:lpstr>Слайд 32</vt:lpstr>
      <vt:lpstr>Слайд 33</vt:lpstr>
      <vt:lpstr>Приёмы для привлечения внимания детей, поддержания интереса к рассказыванию, чтению.</vt:lpstr>
      <vt:lpstr>ЗАУЧИВАНИЕ НАИЗУСТЬ СТИХОТВОРЕНИЙ.</vt:lpstr>
      <vt:lpstr>Слайд 36</vt:lpstr>
      <vt:lpstr>Учить наизусть, играя с ребёнком</vt:lpstr>
      <vt:lpstr>Главное для ребёнка – игра! </vt:lpstr>
      <vt:lpstr>Игры, для развития речи детей</vt:lpstr>
      <vt:lpstr>Игры на обогащение словаря ребёнка: </vt:lpstr>
      <vt:lpstr>Слайд 41</vt:lpstr>
      <vt:lpstr>Уважаемые родители! Помните о том, сколь велика Ваша роль в обеспечении полноценного речевого развития Вашего ребёнка.</vt:lpstr>
      <vt:lpstr>Слайд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Артём Кулаков</dc:creator>
  <cp:lastModifiedBy>Admin</cp:lastModifiedBy>
  <cp:revision>27</cp:revision>
  <dcterms:created xsi:type="dcterms:W3CDTF">2014-06-21T15:33:40Z</dcterms:created>
  <dcterms:modified xsi:type="dcterms:W3CDTF">2017-02-14T19:07:25Z</dcterms:modified>
</cp:coreProperties>
</file>