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8" r:id="rId4"/>
    <p:sldId id="276" r:id="rId5"/>
    <p:sldId id="277" r:id="rId6"/>
    <p:sldId id="257" r:id="rId7"/>
    <p:sldId id="258" r:id="rId8"/>
    <p:sldId id="259" r:id="rId9"/>
    <p:sldId id="270" r:id="rId10"/>
    <p:sldId id="263" r:id="rId11"/>
    <p:sldId id="271" r:id="rId12"/>
    <p:sldId id="264" r:id="rId13"/>
    <p:sldId id="272" r:id="rId14"/>
    <p:sldId id="265" r:id="rId15"/>
    <p:sldId id="273" r:id="rId16"/>
    <p:sldId id="266" r:id="rId17"/>
    <p:sldId id="274" r:id="rId18"/>
    <p:sldId id="267" r:id="rId19"/>
    <p:sldId id="261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99"/>
    <a:srgbClr val="71FFC6"/>
    <a:srgbClr val="FF7575"/>
    <a:srgbClr val="FFCCCC"/>
    <a:srgbClr val="FF8181"/>
    <a:srgbClr val="FFA7A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8.6095308398950396E-2"/>
          <c:y val="0.1761016240157478"/>
          <c:w val="0.9097380249343836"/>
          <c:h val="0.71483070866141762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1б</c:v>
                </c:pt>
                <c:pt idx="1">
                  <c:v>2б</c:v>
                </c:pt>
                <c:pt idx="2">
                  <c:v>3б</c:v>
                </c:pt>
                <c:pt idx="3">
                  <c:v>4-5 бб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18</c:v>
                </c:pt>
                <c:pt idx="3">
                  <c:v>6</c:v>
                </c:pt>
              </c:numCache>
            </c:numRef>
          </c:val>
        </c:ser>
        <c:overlap val="100"/>
        <c:axId val="75577984"/>
        <c:axId val="35766656"/>
      </c:barChart>
      <c:catAx>
        <c:axId val="75577984"/>
        <c:scaling>
          <c:orientation val="minMax"/>
        </c:scaling>
        <c:axPos val="b"/>
        <c:tickLblPos val="nextTo"/>
        <c:crossAx val="35766656"/>
        <c:crosses val="autoZero"/>
        <c:auto val="1"/>
        <c:lblAlgn val="ctr"/>
        <c:lblOffset val="100"/>
      </c:catAx>
      <c:valAx>
        <c:axId val="35766656"/>
        <c:scaling>
          <c:orientation val="minMax"/>
        </c:scaling>
        <c:axPos val="l"/>
        <c:numFmt formatCode="General" sourceLinked="1"/>
        <c:tickLblPos val="nextTo"/>
        <c:crossAx val="7557798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8.6095308398950465E-2"/>
          <c:y val="0.17610162401574775"/>
          <c:w val="0.9097380249343836"/>
          <c:h val="0.71483070866141762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1б</c:v>
                </c:pt>
                <c:pt idx="1">
                  <c:v>2б</c:v>
                </c:pt>
                <c:pt idx="2">
                  <c:v>3б</c:v>
                </c:pt>
                <c:pt idx="3">
                  <c:v>4-5 бб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22</c:v>
                </c:pt>
                <c:pt idx="3">
                  <c:v>1</c:v>
                </c:pt>
              </c:numCache>
            </c:numRef>
          </c:val>
        </c:ser>
        <c:overlap val="100"/>
        <c:axId val="103535360"/>
        <c:axId val="103536896"/>
      </c:barChart>
      <c:catAx>
        <c:axId val="103535360"/>
        <c:scaling>
          <c:orientation val="minMax"/>
        </c:scaling>
        <c:axPos val="b"/>
        <c:tickLblPos val="nextTo"/>
        <c:crossAx val="103536896"/>
        <c:crosses val="autoZero"/>
        <c:auto val="1"/>
        <c:lblAlgn val="ctr"/>
        <c:lblOffset val="100"/>
      </c:catAx>
      <c:valAx>
        <c:axId val="103536896"/>
        <c:scaling>
          <c:orientation val="minMax"/>
        </c:scaling>
        <c:axPos val="l"/>
        <c:numFmt formatCode="General" sourceLinked="1"/>
        <c:tickLblPos val="nextTo"/>
        <c:crossAx val="10353536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8.6095308398950465E-2"/>
          <c:y val="0.17610162401574775"/>
          <c:w val="0.9097380249343836"/>
          <c:h val="0.71483070866141762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1б</c:v>
                </c:pt>
                <c:pt idx="1">
                  <c:v>2б</c:v>
                </c:pt>
                <c:pt idx="2">
                  <c:v>3б</c:v>
                </c:pt>
                <c:pt idx="3">
                  <c:v>4-5 бб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24</c:v>
                </c:pt>
                <c:pt idx="3">
                  <c:v>0</c:v>
                </c:pt>
              </c:numCache>
            </c:numRef>
          </c:val>
        </c:ser>
        <c:overlap val="100"/>
        <c:axId val="107047552"/>
        <c:axId val="107065728"/>
      </c:barChart>
      <c:catAx>
        <c:axId val="107047552"/>
        <c:scaling>
          <c:orientation val="minMax"/>
        </c:scaling>
        <c:axPos val="b"/>
        <c:tickLblPos val="nextTo"/>
        <c:crossAx val="107065728"/>
        <c:crosses val="autoZero"/>
        <c:auto val="1"/>
        <c:lblAlgn val="ctr"/>
        <c:lblOffset val="100"/>
      </c:catAx>
      <c:valAx>
        <c:axId val="107065728"/>
        <c:scaling>
          <c:orientation val="minMax"/>
        </c:scaling>
        <c:axPos val="l"/>
        <c:numFmt formatCode="General" sourceLinked="1"/>
        <c:tickLblPos val="nextTo"/>
        <c:crossAx val="10704755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8.6095308398950465E-2"/>
          <c:y val="0.17610162401574775"/>
          <c:w val="0.9097380249343836"/>
          <c:h val="0.71483070866141762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1б</c:v>
                </c:pt>
                <c:pt idx="1">
                  <c:v>2б</c:v>
                </c:pt>
                <c:pt idx="2">
                  <c:v>3б</c:v>
                </c:pt>
                <c:pt idx="3">
                  <c:v>4-5 бб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24</c:v>
                </c:pt>
                <c:pt idx="3">
                  <c:v>0</c:v>
                </c:pt>
              </c:numCache>
            </c:numRef>
          </c:val>
        </c:ser>
        <c:overlap val="100"/>
        <c:axId val="107614592"/>
        <c:axId val="107616128"/>
      </c:barChart>
      <c:catAx>
        <c:axId val="107614592"/>
        <c:scaling>
          <c:orientation val="minMax"/>
        </c:scaling>
        <c:axPos val="b"/>
        <c:tickLblPos val="nextTo"/>
        <c:crossAx val="107616128"/>
        <c:crosses val="autoZero"/>
        <c:auto val="1"/>
        <c:lblAlgn val="ctr"/>
        <c:lblOffset val="100"/>
      </c:catAx>
      <c:valAx>
        <c:axId val="107616128"/>
        <c:scaling>
          <c:orientation val="minMax"/>
        </c:scaling>
        <c:axPos val="l"/>
        <c:numFmt formatCode="General" sourceLinked="1"/>
        <c:tickLblPos val="nextTo"/>
        <c:crossAx val="10761459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8.6095308398950465E-2"/>
          <c:y val="0.17610162401574775"/>
          <c:w val="0.9097380249343836"/>
          <c:h val="0.71483070866141762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1б</c:v>
                </c:pt>
                <c:pt idx="1">
                  <c:v>2б</c:v>
                </c:pt>
                <c:pt idx="2">
                  <c:v>3б</c:v>
                </c:pt>
                <c:pt idx="3">
                  <c:v>4-5 бб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14</c:v>
                </c:pt>
                <c:pt idx="3">
                  <c:v>10</c:v>
                </c:pt>
              </c:numCache>
            </c:numRef>
          </c:val>
        </c:ser>
        <c:overlap val="100"/>
        <c:axId val="108008576"/>
        <c:axId val="108010112"/>
      </c:barChart>
      <c:catAx>
        <c:axId val="108008576"/>
        <c:scaling>
          <c:orientation val="minMax"/>
        </c:scaling>
        <c:axPos val="b"/>
        <c:tickLblPos val="nextTo"/>
        <c:crossAx val="108010112"/>
        <c:crosses val="autoZero"/>
        <c:auto val="1"/>
        <c:lblAlgn val="ctr"/>
        <c:lblOffset val="100"/>
      </c:catAx>
      <c:valAx>
        <c:axId val="108010112"/>
        <c:scaling>
          <c:orientation val="minMax"/>
        </c:scaling>
        <c:axPos val="l"/>
        <c:numFmt formatCode="General" sourceLinked="1"/>
        <c:tickLblPos val="nextTo"/>
        <c:crossAx val="10800857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wallpaper_19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Скругленная прямоугольная выноска 8"/>
          <p:cNvSpPr/>
          <p:nvPr userDrawn="1"/>
        </p:nvSpPr>
        <p:spPr>
          <a:xfrm>
            <a:off x="1214414" y="3929066"/>
            <a:ext cx="4857784" cy="1857388"/>
          </a:xfrm>
          <a:prstGeom prst="wedgeRoundRectCallout">
            <a:avLst>
              <a:gd name="adj1" fmla="val 59428"/>
              <a:gd name="adj2" fmla="val 11902"/>
              <a:gd name="adj3" fmla="val 16667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Выноска-облако 7"/>
          <p:cNvSpPr/>
          <p:nvPr userDrawn="1"/>
        </p:nvSpPr>
        <p:spPr>
          <a:xfrm>
            <a:off x="928662" y="857232"/>
            <a:ext cx="7215238" cy="2357454"/>
          </a:xfrm>
          <a:prstGeom prst="cloudCallout">
            <a:avLst>
              <a:gd name="adj1" fmla="val 28779"/>
              <a:gd name="adj2" fmla="val 67110"/>
            </a:avLst>
          </a:prstGeom>
          <a:solidFill>
            <a:srgbClr val="FFCCCC"/>
          </a:solidFill>
          <a:ln>
            <a:solidFill>
              <a:srgbClr val="FF7575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500174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15.04.2018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71438" y="71438"/>
            <a:ext cx="9001156" cy="6715148"/>
          </a:xfrm>
          <a:prstGeom prst="rect">
            <a:avLst/>
          </a:prstGeom>
          <a:noFill/>
          <a:ln w="57150">
            <a:solidFill>
              <a:srgbClr val="00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15.04.2018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15.04.2018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15.04.2018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15.04.2018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15.04.2018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15.04.2018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15.04.2018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15.04.2018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15.04.2018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15.04.2018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8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428596" y="357166"/>
            <a:ext cx="8286808" cy="114300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ED727-27CD-4E07-8BCC-54F7ACA67BF1}" type="datetimeFigureOut">
              <a:rPr lang="ru-RU" smtClean="0"/>
              <a:pPr/>
              <a:t>15.04.2018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2D7C6-DFB1-429C-A9F0-1B3ACF66FE2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14282" y="214290"/>
            <a:ext cx="8715436" cy="6500858"/>
          </a:xfrm>
          <a:prstGeom prst="rect">
            <a:avLst/>
          </a:prstGeom>
          <a:noFill/>
          <a:ln w="76200">
            <a:solidFill>
              <a:srgbClr val="FF818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468560" y="332656"/>
            <a:ext cx="943304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Родительское собрание</a:t>
            </a:r>
            <a:endParaRPr lang="ru-RU" sz="4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Тема: </a:t>
            </a: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«Старший дошкольник: </a:t>
            </a:r>
          </a:p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какой он??»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03649" y="4077072"/>
            <a:ext cx="460851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Подготовили: воспитатели старшей группы</a:t>
            </a:r>
          </a:p>
          <a:p>
            <a:pPr algn="ctr"/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Пушкарёва Ольга Ивановна</a:t>
            </a:r>
          </a:p>
          <a:p>
            <a:pPr algn="ctr"/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Шевчугова Зинаида Игоревна </a:t>
            </a:r>
            <a:endParaRPr lang="ru-RU" sz="2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5776" y="6111880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</a:rPr>
              <a:t>2017 год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11560" y="260648"/>
            <a:ext cx="777686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Познавательное развитие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611560" y="1772816"/>
          <a:ext cx="6720408" cy="3904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7584" y="5517232"/>
            <a:ext cx="74888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 ребёнок имеет высокий уровень</a:t>
            </a:r>
          </a:p>
          <a:p>
            <a:r>
              <a:rPr lang="ru-RU" sz="2400" b="1" dirty="0" smtClean="0"/>
              <a:t>22 ребёнка  имеют средний уровень </a:t>
            </a:r>
          </a:p>
          <a:p>
            <a:r>
              <a:rPr lang="ru-RU" sz="2400" b="1" dirty="0" smtClean="0"/>
              <a:t>1 ребёнок  имеют низкий уровень</a:t>
            </a:r>
          </a:p>
          <a:p>
            <a:endParaRPr lang="ru-RU" sz="2400" b="1" dirty="0" smtClean="0"/>
          </a:p>
          <a:p>
            <a:endParaRPr lang="ru-RU" sz="2400" b="1" dirty="0" smtClean="0"/>
          </a:p>
          <a:p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76672"/>
            <a:ext cx="8291264" cy="5649491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3400" b="1" dirty="0" smtClean="0"/>
              <a:t>Низкий уровень освоения материала по теме:  </a:t>
            </a:r>
          </a:p>
          <a:p>
            <a:pPr algn="ctr">
              <a:buNone/>
            </a:pPr>
            <a:r>
              <a:rPr lang="ru-RU" dirty="0" smtClean="0"/>
              <a:t>Знает столицу России. Может назвать некоторые достопримечательности родного города/поселения  Знает о значении солнца, воздуха, воды для человека Ориентируется в пространстве (на себе, на другом человеке, от предмета, на плоскости) Называет виды транспорта, инструменты, бытовую технику. Определяет материал (бумага, дерево, металл, пластмасса) Правильно пользуется порядковыми количественными числительными до 10. уравнивает 2 группы предметов</a:t>
            </a:r>
          </a:p>
          <a:p>
            <a:pPr algn="ctr">
              <a:buNone/>
            </a:pPr>
            <a:r>
              <a:rPr lang="ru-RU" dirty="0" smtClean="0"/>
              <a:t> (+1 и-1) Выкладывает ряд предметов по длине, ширине, высоте, сравнивает на глаз, проверяет приложением и наложением.  Ориентируется во времени (вчера — сегодня — завтра; сначала — потом). Называет времена года, части суток, дни недели</a:t>
            </a:r>
          </a:p>
          <a:p>
            <a:pPr algn="ctr">
              <a:buNone/>
            </a:pPr>
            <a:r>
              <a:rPr lang="ru-RU" dirty="0" smtClean="0"/>
              <a:t> </a:t>
            </a:r>
            <a:r>
              <a:rPr lang="ru-RU" b="1" dirty="0" smtClean="0"/>
              <a:t>Предполагаемая причина: </a:t>
            </a:r>
            <a:r>
              <a:rPr lang="ru-RU" dirty="0" smtClean="0"/>
              <a:t>не достаточно развита монологическая форма речи, связная речь и слабо активизирован словарный запас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11560" y="260648"/>
            <a:ext cx="777686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Речевое развитие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611560" y="1772816"/>
          <a:ext cx="6720408" cy="3904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23528" y="5733256"/>
            <a:ext cx="78488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0 детей имеют высокий уровень </a:t>
            </a:r>
          </a:p>
          <a:p>
            <a:r>
              <a:rPr lang="ru-RU" sz="2400" b="1" dirty="0" smtClean="0"/>
              <a:t>  24 ребёнка имеют средний уровень: все дети</a:t>
            </a:r>
          </a:p>
          <a:p>
            <a:r>
              <a:rPr lang="ru-RU" sz="2400" b="1" dirty="0" smtClean="0"/>
              <a:t>0 детей имеют низкий уровень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20688"/>
            <a:ext cx="8363272" cy="5505475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3400" b="1" dirty="0" smtClean="0"/>
              <a:t>Низкий уровень освоения материала по теме: </a:t>
            </a:r>
          </a:p>
          <a:p>
            <a:pPr algn="ctr">
              <a:buNone/>
            </a:pPr>
            <a:r>
              <a:rPr lang="ru-RU" dirty="0" smtClean="0"/>
              <a:t>Имеет предпочтение в литературных произведениях, называет некоторых писателей. Может выразительно, связно и последовательно рассказать небольшую сказку, может выучить небольшое стихотворение Драматизирует небольшие сказки, читает по ролям стихотворение. Составляет по образцу рассказы по сю­жетной картине, по серии картин, относительно точно пересказывает литературные произведения.  Определяет место звука в слове. Сравнивает слова по длительности. Находит слова с заданным звуком</a:t>
            </a:r>
          </a:p>
          <a:p>
            <a:pPr algn="ctr">
              <a:buNone/>
            </a:pPr>
            <a:r>
              <a:rPr lang="ru-RU" sz="3400" b="1" dirty="0" smtClean="0"/>
              <a:t>Предполагаемая причина:</a:t>
            </a:r>
            <a:r>
              <a:rPr lang="ru-RU" dirty="0" smtClean="0"/>
              <a:t>  слабо развиты внимательность, воображение,  диалогическая и монологическая формы речи, умение говорить связно, составлять небольшие рассказы, поддерживать беседу.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11560" y="260648"/>
            <a:ext cx="777686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Художественно – эстетическое развитие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611560" y="1772816"/>
          <a:ext cx="6720408" cy="3904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76672"/>
            <a:ext cx="8291264" cy="5649491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3400" b="1" dirty="0" smtClean="0"/>
              <a:t>Низкий уровень освоения материала по теме: </a:t>
            </a:r>
          </a:p>
          <a:p>
            <a:pPr algn="ctr">
              <a:buNone/>
            </a:pPr>
            <a:r>
              <a:rPr lang="ru-RU" dirty="0" smtClean="0"/>
              <a:t>Правильно держит ножницы, использует разнообразные приемы вырезания Создаёт индивидуальные и коллективные рисунки, сюжетные и декоративные композиции, используя разные материалы и способы создания, в т.ч. по мотивам народно-прикладного творчества Различает жанры музыкальных  произведений, имеет предпочтения в слушании музыкальных произведений. Может ритмично двигаться но харак­теру музыки, самостоятельно инсценирует содержание песен, хороводов, испытывает эмоциональное удовольствие Играет на детских музыкальных инструментах несложные песни и мелодии; может петь в сопровождении музыкального инструмента. </a:t>
            </a:r>
          </a:p>
          <a:p>
            <a:pPr algn="ctr">
              <a:buNone/>
            </a:pPr>
            <a:r>
              <a:rPr lang="ru-RU" dirty="0" smtClean="0"/>
              <a:t> </a:t>
            </a:r>
            <a:endParaRPr lang="ru-RU" sz="3400" b="1" dirty="0" smtClean="0"/>
          </a:p>
          <a:p>
            <a:pPr algn="ctr">
              <a:buNone/>
            </a:pPr>
            <a:r>
              <a:rPr lang="ru-RU" sz="3400" b="1" dirty="0" smtClean="0"/>
              <a:t>Предполагаемая причина: </a:t>
            </a:r>
            <a:r>
              <a:rPr lang="ru-RU" dirty="0" smtClean="0"/>
              <a:t>у детей слабо развита моторика пальцев рук, общая моторика, внимательность, усидчивость.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11560" y="260648"/>
            <a:ext cx="777686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Физическое развитие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611560" y="1772816"/>
          <a:ext cx="6720408" cy="3904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764704"/>
            <a:ext cx="8291264" cy="53614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Низкий уровень освоения материала по теме: </a:t>
            </a:r>
          </a:p>
          <a:p>
            <a:pPr>
              <a:buNone/>
            </a:pPr>
            <a:r>
              <a:rPr lang="ru-RU" dirty="0" smtClean="0"/>
              <a:t>Умеет лазать по гимнастической стенке, прыгать в длину с места, с разбега, в высоту с разбега, через скакалку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b="1" dirty="0" smtClean="0"/>
              <a:t>Причина</a:t>
            </a:r>
            <a:r>
              <a:rPr lang="ru-RU" dirty="0" smtClean="0"/>
              <a:t> -  у детей не достаточно развита организованность, самостоятельность, инициативность, общая моторика.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Анализируя итоги диагностики можно сделать вывод: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усвоили программный материал   </a:t>
            </a:r>
            <a:endParaRPr lang="ru-RU" b="1" dirty="0" smtClean="0"/>
          </a:p>
          <a:p>
            <a:pPr algn="ctr">
              <a:buNone/>
            </a:pPr>
            <a:r>
              <a:rPr lang="ru-RU" b="1" dirty="0" smtClean="0"/>
              <a:t>4  Ребёнка  (17%)</a:t>
            </a:r>
            <a:endParaRPr lang="ru-RU" dirty="0" smtClean="0"/>
          </a:p>
          <a:p>
            <a:pPr algn="ctr"/>
            <a:r>
              <a:rPr lang="ru-RU" dirty="0" smtClean="0"/>
              <a:t>По образовательным областям и направлениям количественный состав детей со средним уровнем – </a:t>
            </a:r>
            <a:r>
              <a:rPr lang="ru-RU" b="1" dirty="0" smtClean="0"/>
              <a:t> </a:t>
            </a:r>
          </a:p>
          <a:p>
            <a:pPr algn="ctr">
              <a:buNone/>
            </a:pPr>
            <a:r>
              <a:rPr lang="ru-RU" b="1" dirty="0" smtClean="0"/>
              <a:t> 20 детей (83%)</a:t>
            </a:r>
            <a:endParaRPr lang="ru-RU" dirty="0" smtClean="0"/>
          </a:p>
          <a:p>
            <a:pPr algn="ctr"/>
            <a:r>
              <a:rPr lang="ru-RU" dirty="0" smtClean="0"/>
              <a:t>низким уровнем –  </a:t>
            </a:r>
            <a:r>
              <a:rPr lang="ru-RU" b="1" dirty="0" smtClean="0"/>
              <a:t> нет</a:t>
            </a:r>
            <a:endParaRPr lang="ru-RU" dirty="0" smtClean="0"/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71676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098" name="Picture 2" descr="C:\Users\пк\Desktop\ВСЁ для создания презентаций\шаблоны для создания  презентаций\шаблон 2\шаблон 2 титульни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2924943"/>
            <a:ext cx="98650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Рекомендации: 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1. Сформировать следующую подгруппу для оптимизации работы: направление работы –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«Речевое развитие»: 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Семён Б., Ксения Г., Коля Г., Костя Г., Алина К., Егор К., Данил Л.,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Виалетта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М., Катя Р., Саша Р., Паша Р., Настя Ф., Сергей Ш..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2. Сформировать следующую подгруппу для оптимизации работы: подгруппа № 2, направление работы –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«Познавательное развитие»: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3.Создать индивидуальную образовательную траекторию (маршрут) для следующих детей: Коля Г., Егор К., Данил Л., Катя Р..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Причина определения индивидуальной образовательной траектории: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Эти дети не  самостоятельны, нуждаются в помощи взрослого. Дети не усидчивы, часто отвлекаются, не доводят начатое дело до конца. Речевая  и познавательная активность находится в стадии формирования. Недостаточно развито и слуховое, и зрительное внимание, недостаточно развиты навыки продуктивной деятельности, культурно – гигиенические навыки, навыки самообслуживания.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пк\Desktop\ВСЁ для создания презентаций\шаблоны для создания  презентаций\шаблон 2\шаблон 2 в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23528" y="2276872"/>
            <a:ext cx="8820472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Дети шестого года жизни: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Уже могут распределять роли до начала игры и строят своё поведение, придерживаясь роли;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Наиболее активны в рисовании;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Конструктивная деятельность может осуществляться на основе схемы, по замыслу и по условиям;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Могут испытывать трудности  при анализе пространственного положения объектов, если сталкиваются с несоответствием формы и расположения;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Продолжают совершенствовать обобщения, что является основой словесно – логического мышления;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Способны рассуждать  и давать адекватные причинные объяснения;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Могут сочинять достаточно оригинальные и последовательно разворачивающиеся истории;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У них продолжает совершенствоваться речь.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1841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пк\Desktop\ВСЁ для создания презентаций\анимации\deti_9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2397621" cy="25465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Старший дошкольник: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8686800" cy="597666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Старается соблюдать правила поведения в общественных местах, в общении со взрослыми и сверстниками, в природе</a:t>
            </a:r>
          </a:p>
          <a:p>
            <a:r>
              <a:rPr lang="ru-RU" sz="2400" dirty="0" smtClean="0">
                <a:solidFill>
                  <a:srgbClr val="7030A0"/>
                </a:solidFill>
              </a:rPr>
              <a:t>Знает свои имя и фамилию, адрес проживания, имена и фамилии родителей, их профессию</a:t>
            </a:r>
          </a:p>
          <a:p>
            <a:r>
              <a:rPr lang="ru-RU" sz="2400" dirty="0" smtClean="0">
                <a:solidFill>
                  <a:srgbClr val="7030A0"/>
                </a:solidFill>
              </a:rPr>
              <a:t>Различает круг, квадрат, треугольник, прямоугольник, овал. Соотносит объемные и плоскостные фигуры</a:t>
            </a:r>
          </a:p>
          <a:p>
            <a:r>
              <a:rPr lang="ru-RU" sz="2400" dirty="0" smtClean="0">
                <a:solidFill>
                  <a:srgbClr val="7030A0"/>
                </a:solidFill>
              </a:rPr>
              <a:t>Поддерживает беседу, высказывает свою точку зрения, согласие/несогласие, использует все части речи. Подбирает к существительному прилагательные, умеет подбирать синонимы.</a:t>
            </a:r>
          </a:p>
          <a:p>
            <a:r>
              <a:rPr lang="ru-RU" sz="2400" dirty="0" smtClean="0">
                <a:solidFill>
                  <a:srgbClr val="7030A0"/>
                </a:solidFill>
              </a:rPr>
              <a:t>Правильно держит ножницы, использует разнообразные приемы вырезания</a:t>
            </a:r>
          </a:p>
          <a:p>
            <a:r>
              <a:rPr lang="ru-RU" sz="2400" dirty="0" smtClean="0">
                <a:solidFill>
                  <a:srgbClr val="7030A0"/>
                </a:solidFill>
              </a:rPr>
              <a:t>Умеет метать предметы правой и левой руками в вертикальную и гори­зонтальную цель, отбивает и ловит мяч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5699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n w="900" cmpd="sng">
                  <a:solidFill>
                    <a:schemeClr val="bg2">
                      <a:lumMod val="75000"/>
                      <a:alpha val="5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  <a:latin typeface="Book Antiqua" pitchFamily="18" charset="0"/>
              </a:rPr>
              <a:t>Результаты педагогической диагностики</a:t>
            </a:r>
            <a:r>
              <a:rPr lang="ru-RU" b="1" dirty="0" smtClean="0">
                <a:ln w="900" cmpd="sng">
                  <a:solidFill>
                    <a:schemeClr val="bg2">
                      <a:lumMod val="75000"/>
                      <a:alpha val="5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  </a:t>
            </a:r>
            <a:r>
              <a:rPr lang="ru-RU" b="1" i="1" dirty="0" smtClean="0">
                <a:ln w="900" cmpd="sng">
                  <a:solidFill>
                    <a:schemeClr val="bg2">
                      <a:lumMod val="75000"/>
                      <a:alpha val="5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на начало учебного года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i="1" dirty="0" smtClean="0"/>
              <a:t>Средний возраст детей: </a:t>
            </a:r>
            <a:r>
              <a:rPr lang="ru-RU" dirty="0" smtClean="0"/>
              <a:t>от 4 до 5 лет - 24 ребёнка</a:t>
            </a:r>
          </a:p>
          <a:p>
            <a:r>
              <a:rPr lang="ru-RU" i="1" dirty="0" smtClean="0"/>
              <a:t>Всего детей в группе</a:t>
            </a:r>
            <a:r>
              <a:rPr lang="ru-RU" dirty="0" smtClean="0"/>
              <a:t>:  24 </a:t>
            </a:r>
          </a:p>
          <a:p>
            <a:r>
              <a:rPr lang="ru-RU" i="1" dirty="0" smtClean="0"/>
              <a:t>Диагностируемые дети</a:t>
            </a:r>
            <a:r>
              <a:rPr lang="ru-RU" dirty="0" smtClean="0"/>
              <a:t>: 24          </a:t>
            </a:r>
          </a:p>
          <a:p>
            <a:r>
              <a:rPr lang="ru-RU" i="1" dirty="0" smtClean="0"/>
              <a:t>Мальчиков</a:t>
            </a:r>
            <a:r>
              <a:rPr lang="ru-RU" dirty="0" smtClean="0"/>
              <a:t>: 13</a:t>
            </a:r>
          </a:p>
          <a:p>
            <a:r>
              <a:rPr lang="ru-RU" i="1" dirty="0" smtClean="0"/>
              <a:t>Девочек:</a:t>
            </a:r>
            <a:r>
              <a:rPr lang="ru-RU" dirty="0" smtClean="0"/>
              <a:t> 11</a:t>
            </a:r>
          </a:p>
          <a:p>
            <a:r>
              <a:rPr lang="ru-RU" i="1" dirty="0" smtClean="0"/>
              <a:t>Дети КМП </a:t>
            </a:r>
            <a:r>
              <a:rPr lang="ru-RU" dirty="0" smtClean="0"/>
              <a:t>-  нет</a:t>
            </a:r>
          </a:p>
          <a:p>
            <a:r>
              <a:rPr lang="ru-RU" i="1" dirty="0" smtClean="0"/>
              <a:t>Дети ОВЗ  </a:t>
            </a:r>
            <a:r>
              <a:rPr lang="ru-RU" dirty="0" smtClean="0"/>
              <a:t>-   2 ребёнка</a:t>
            </a:r>
          </a:p>
          <a:p>
            <a:r>
              <a:rPr lang="ru-RU" i="1" dirty="0" smtClean="0"/>
              <a:t>Количество не диагностируемых детей</a:t>
            </a:r>
            <a:r>
              <a:rPr lang="ru-RU" dirty="0" smtClean="0"/>
              <a:t>: нет</a:t>
            </a:r>
          </a:p>
          <a:p>
            <a:r>
              <a:rPr lang="ru-RU" i="1" dirty="0" smtClean="0"/>
              <a:t>Диагностика оценивалась тремя уровнями</a:t>
            </a:r>
            <a:r>
              <a:rPr lang="ru-RU" dirty="0" smtClean="0"/>
              <a:t>: высокий, средний, низкий.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8"/>
            <a:ext cx="8363272" cy="5865515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sz="3900" b="1" dirty="0" smtClean="0">
                <a:solidFill>
                  <a:srgbClr val="0070C0"/>
                </a:solidFill>
              </a:rPr>
              <a:t>Цель:</a:t>
            </a:r>
            <a:endParaRPr lang="ru-RU" sz="3900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ru-RU" sz="3900" dirty="0" smtClean="0">
                <a:solidFill>
                  <a:srgbClr val="0070C0"/>
                </a:solidFill>
              </a:rPr>
              <a:t> 1) индивидуализация образования (в том числе поддержки ребенка, построения его образовательной траектории);</a:t>
            </a:r>
          </a:p>
          <a:p>
            <a:pPr algn="ctr">
              <a:buNone/>
            </a:pPr>
            <a:r>
              <a:rPr lang="ru-RU" sz="3900" dirty="0" smtClean="0">
                <a:solidFill>
                  <a:srgbClr val="0070C0"/>
                </a:solidFill>
              </a:rPr>
              <a:t>2) оптимизации работы с группой детей.</a:t>
            </a:r>
          </a:p>
          <a:p>
            <a:pPr algn="ctr">
              <a:buNone/>
            </a:pPr>
            <a:endParaRPr lang="ru-RU" sz="3900" b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ru-RU" sz="3900" b="1" dirty="0" smtClean="0">
                <a:solidFill>
                  <a:srgbClr val="0070C0"/>
                </a:solidFill>
              </a:rPr>
              <a:t>Задачи</a:t>
            </a:r>
            <a:r>
              <a:rPr lang="ru-RU" sz="3900" dirty="0" smtClean="0">
                <a:solidFill>
                  <a:srgbClr val="0070C0"/>
                </a:solidFill>
              </a:rPr>
              <a:t>:</a:t>
            </a:r>
          </a:p>
          <a:p>
            <a:pPr algn="ctr">
              <a:buNone/>
            </a:pPr>
            <a:r>
              <a:rPr lang="ru-RU" sz="3900" dirty="0" smtClean="0">
                <a:solidFill>
                  <a:srgbClr val="0070C0"/>
                </a:solidFill>
              </a:rPr>
              <a:t> Изучение результатов освоения основной образовательной программы дошкольного образования </a:t>
            </a:r>
          </a:p>
          <a:p>
            <a:pPr algn="ctr">
              <a:buNone/>
            </a:pPr>
            <a:r>
              <a:rPr lang="ru-RU" sz="3900" dirty="0" smtClean="0">
                <a:solidFill>
                  <a:srgbClr val="0070C0"/>
                </a:solidFill>
              </a:rPr>
              <a:t> </a:t>
            </a:r>
            <a:endParaRPr lang="ru-RU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1 балл – ребенок не может выполнить все параметры оценки, помощь взрослого не принимает;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2 балла – ребенок с помощью взрослого выполняет некоторые параметры оценки;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3 балла – ребенок выполняет все параметры оценки с частичной помощью взрослого;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4 балла – ребенок выполняет самостоятельно и с частичной помощью взрослого все параметры оценки;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5 баллов – ребенок выполняет все параметры оценки самостоятельно.</a:t>
            </a:r>
          </a:p>
          <a:p>
            <a:pPr>
              <a:buNone/>
            </a:pPr>
            <a:endParaRPr lang="ru-RU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Таблицы педагогической диагностики  заполняются дважды в год, в начале  и конце учебного года.</a:t>
            </a:r>
          </a:p>
          <a:p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260648"/>
            <a:ext cx="8964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Оценка педагогического процесса связана с уровнем  овладения ребенком необходимыми навыками и умениями по образовательным областям: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71676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3074" name="Picture 2" descr="C:\Users\пк\Desktop\ВСЁ для создания презентаций\шаблоны для создания  презентаций\шаблон 2\шаблон 2 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3528" y="0"/>
            <a:ext cx="653447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Основные диагностические методы педагога образовательной организации:</a:t>
            </a:r>
          </a:p>
          <a:p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наблюдение;</a:t>
            </a:r>
          </a:p>
          <a:p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проблемная (диагностическая) ситуация;</a:t>
            </a:r>
          </a:p>
          <a:p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беседа.</a:t>
            </a:r>
          </a:p>
          <a:p>
            <a:r>
              <a:rPr lang="ru-RU" sz="32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Формы проведения педагогической диагностики:</a:t>
            </a:r>
          </a:p>
          <a:p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индивидуальная;</a:t>
            </a:r>
          </a:p>
          <a:p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подгрупповая;</a:t>
            </a:r>
          </a:p>
          <a:p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групповая.</a:t>
            </a:r>
            <a:endParaRPr lang="ru-RU" sz="32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11560" y="260648"/>
            <a:ext cx="777686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Социально – коммуникативное развитие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611560" y="1772816"/>
          <a:ext cx="6720408" cy="3904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47664" y="5733256"/>
            <a:ext cx="547260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6 детей  имеют высокий уровень</a:t>
            </a:r>
          </a:p>
          <a:p>
            <a:r>
              <a:rPr lang="ru-RU" sz="2400" b="1" dirty="0" smtClean="0"/>
              <a:t>18 детей имеют средний  уровень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836712"/>
            <a:ext cx="8291264" cy="5289451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3600" dirty="0" smtClean="0"/>
              <a:t>  </a:t>
            </a:r>
            <a:r>
              <a:rPr lang="ru-RU" sz="5100" b="1" dirty="0" smtClean="0"/>
              <a:t>Низкий уровень освоения материала по теме:   </a:t>
            </a:r>
            <a:r>
              <a:rPr lang="ru-RU" sz="4400" dirty="0" smtClean="0"/>
              <a:t>Понимает и употребляет в своей речи слова, обозначающие эмоциональное состояние,  этические качества, эстетические характеристики Понимает скрытые мотивы поступков героев литературных произведений, эмоционально откликается.  Проявляет интерес к совместным играм со сверстниками, в том числе игры с правилами, сюжетно-ролевые игры; предлагает варианты развития сюжета, выдерживает принятую роль</a:t>
            </a:r>
          </a:p>
          <a:p>
            <a:pPr algn="ctr">
              <a:buNone/>
            </a:pPr>
            <a:r>
              <a:rPr lang="ru-RU" sz="4400" dirty="0" smtClean="0"/>
              <a:t> </a:t>
            </a:r>
          </a:p>
          <a:p>
            <a:pPr algn="ctr">
              <a:buNone/>
            </a:pPr>
            <a:r>
              <a:rPr lang="ru-RU" sz="4400" b="1" dirty="0" smtClean="0"/>
              <a:t>Предполагаемая причина: </a:t>
            </a:r>
            <a:r>
              <a:rPr lang="ru-RU" sz="4400" dirty="0" smtClean="0"/>
              <a:t>у детей слабо развита связная речь, не  достаточно развито умение составлять рассказы из личного опыта</a:t>
            </a:r>
          </a:p>
          <a:p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1116</Words>
  <Application>Microsoft Office PowerPoint</Application>
  <PresentationFormat>Экран (4:3)</PresentationFormat>
  <Paragraphs>101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Старший дошкольник:</vt:lpstr>
      <vt:lpstr>Результаты педагогической диагностики  на начало учебного года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Анализируя итоги диагностики можно сделать вывод: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Corowina</dc:creator>
  <cp:lastModifiedBy>User</cp:lastModifiedBy>
  <cp:revision>54</cp:revision>
  <dcterms:created xsi:type="dcterms:W3CDTF">2013-02-09T17:45:17Z</dcterms:created>
  <dcterms:modified xsi:type="dcterms:W3CDTF">2018-04-15T18:50:52Z</dcterms:modified>
</cp:coreProperties>
</file>